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5"/>
  </p:notesMasterIdLst>
  <p:sldIdLst>
    <p:sldId id="258" r:id="rId2"/>
    <p:sldId id="270" r:id="rId3"/>
    <p:sldId id="27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1" autoAdjust="0"/>
    <p:restoredTop sz="94660"/>
  </p:normalViewPr>
  <p:slideViewPr>
    <p:cSldViewPr>
      <p:cViewPr varScale="1">
        <p:scale>
          <a:sx n="69" d="100"/>
          <a:sy n="69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94389-7C4D-4F8C-A7EA-3E95A6529AC9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C0A0F-D926-4AE0-A77A-409CC7188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875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0A0F-D926-4AE0-A77A-409CC71887F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936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0A0F-D926-4AE0-A77A-409CC71887F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531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69B02-23D1-40C0-8D17-06EF4AAE38EC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F947A-B240-442B-8177-9EF72EC6C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E05C-9DAA-4B0B-A008-AF3319457F9E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00E62-579C-4D1B-9A7A-E0932A86F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BB679-DFC6-4D54-980A-F83BF816FF0C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431B3-9A16-4E33-AB06-E9FA976CD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7BA31-C6B7-428C-8B04-A30FE5920007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2CAC6-9FF7-4248-8B81-846266574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2651-894C-45C5-AA0A-6F591C5C8E59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D6B3C-772B-4D0D-81CF-40C61420A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57054-410E-40EE-8C72-28D87C678CBD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FA850-3E3B-4A3C-843E-C13E76E57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23DE-1C0C-4296-B379-4A93CF96FB28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BADCD-C6E3-4EDF-B654-ED3B57A02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30E5A-D161-4120-BC75-23F20329050B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3FF78-F5D9-41EA-8EC2-1B8D96693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3D43D-F9FC-4400-A60F-C090BEFD6751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CCF75-88A2-40A2-AB95-F4D425E78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47424-3DB7-4BE8-BCCC-959CB5FE3ACF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8582A-A091-45C3-88A2-5BD0327AB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B140D-4D0C-4179-B8C9-849757DE1857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1D63E-98BE-46FC-8E6F-C6013A49E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D0D0060-687A-4CBB-934A-3120E61987CC}" type="datetimeFigureOut">
              <a:rPr lang="ru-RU"/>
              <a:pPr>
                <a:defRPr/>
              </a:pPr>
              <a:t>19.02.2017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FE5D4AE-64B0-42E7-8DD3-2B705AC00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0" r:id="rId2"/>
    <p:sldLayoutId id="2147483752" r:id="rId3"/>
    <p:sldLayoutId id="2147483749" r:id="rId4"/>
    <p:sldLayoutId id="2147483748" r:id="rId5"/>
    <p:sldLayoutId id="2147483747" r:id="rId6"/>
    <p:sldLayoutId id="2147483746" r:id="rId7"/>
    <p:sldLayoutId id="2147483745" r:id="rId8"/>
    <p:sldLayoutId id="2147483753" r:id="rId9"/>
    <p:sldLayoutId id="2147483744" r:id="rId10"/>
    <p:sldLayoutId id="214748374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3171E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A3171E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10" Type="http://schemas.openxmlformats.org/officeDocument/2006/relationships/slide" Target="slide11.xml"/><Relationship Id="rId4" Type="http://schemas.openxmlformats.org/officeDocument/2006/relationships/slide" Target="slide6.xml"/><Relationship Id="rId9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88840"/>
            <a:ext cx="914400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Понятие  травм </a:t>
            </a:r>
          </a:p>
          <a:p>
            <a:pPr algn="ctr"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их виды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586117"/>
            <a:ext cx="327788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Перелом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1621155"/>
            <a:ext cx="8143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 err="1"/>
              <a:t>Перело́м</a:t>
            </a:r>
            <a:r>
              <a:rPr lang="ru-RU" sz="2000" b="1" dirty="0"/>
              <a:t> </a:t>
            </a:r>
            <a:r>
              <a:rPr lang="ru-RU" sz="2000" b="1" dirty="0" err="1"/>
              <a:t>ко́сти</a:t>
            </a:r>
            <a:r>
              <a:rPr lang="ru-RU" sz="2000" dirty="0"/>
              <a:t> — полное или частичное нарушение целостности кости при нагрузке, превышающей прочность травмируемого участка скелета. Переломы могут возникать как вследствие травмы, так и в результате различных заболеваний, сопровождающихся изменениями в прочностных характеристиках костной ткани.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1310" y="3558868"/>
            <a:ext cx="613824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Первая помощь</a:t>
            </a:r>
          </a:p>
          <a:p>
            <a:pPr algn="just"/>
            <a:r>
              <a:rPr lang="ru-RU" sz="1400" dirty="0"/>
              <a:t>При наличии кровотечения — остановить его.</a:t>
            </a:r>
          </a:p>
          <a:p>
            <a:pPr algn="just"/>
            <a:r>
              <a:rPr lang="ru-RU" sz="1400" dirty="0"/>
              <a:t>Определить, возможно ли перемещение пострадавшего, до прибытия квалифицированного медицинского персонала. Не рекомендуется переносить или передвигать больного при травмах позвоночника и множественных переломах.</a:t>
            </a:r>
          </a:p>
          <a:p>
            <a:pPr algn="just"/>
            <a:r>
              <a:rPr lang="ru-RU" sz="1400" dirty="0"/>
              <a:t>наложить шину. Шиной может служить любой предмет, который предотвратит движения в повреждённой конечности (захватывая суставы выше и ниже места перелома).</a:t>
            </a:r>
          </a:p>
          <a:p>
            <a:pPr algn="just"/>
            <a:r>
              <a:rPr lang="ru-RU" sz="1400" dirty="0"/>
              <a:t>Если доступ медицинского персонала затруднён или невозможен и имеются противопоказания к перемещению пострадавшего, обеспечивают по возможности полную неподвижность повреждённых участков, после чего используются носилки с твёрдым основанием, к которым надёжно фиксируется пострадавший.</a:t>
            </a:r>
          </a:p>
          <a:p>
            <a:endParaRPr lang="ru-RU" sz="1400" dirty="0"/>
          </a:p>
        </p:txBody>
      </p:sp>
      <p:pic>
        <p:nvPicPr>
          <p:cNvPr id="5" name="Рисунок 4" descr="38393577-obrazec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387"/>
          <a:stretch>
            <a:fillRect/>
          </a:stretch>
        </p:blipFill>
        <p:spPr bwMode="auto">
          <a:xfrm>
            <a:off x="6662564" y="3356992"/>
            <a:ext cx="20129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pereloms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5496965"/>
            <a:ext cx="20002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67544" y="1721365"/>
            <a:ext cx="82809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b="1" dirty="0"/>
              <a:t>Ожог</a:t>
            </a:r>
            <a:r>
              <a:rPr lang="ru-RU" sz="2000" dirty="0"/>
              <a:t> — повреждение тканей организма, вызванное действием высокой температуры или действием некоторых химических веществ (щелочей, кислот, солей тяжёлых металлов и др.). </a:t>
            </a: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1714500" y="715477"/>
            <a:ext cx="2627312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spc="64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Ожог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692775" y="3064214"/>
            <a:ext cx="3213186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ru-RU" dirty="0"/>
              <a:t>Различают 4 степени ожога</a:t>
            </a:r>
            <a:r>
              <a:rPr lang="ru-RU" dirty="0" smtClean="0"/>
              <a:t>: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 smtClean="0"/>
              <a:t>1 - покраснение</a:t>
            </a:r>
            <a:r>
              <a:rPr lang="ru-RU" dirty="0"/>
              <a:t> кожи</a:t>
            </a:r>
          </a:p>
          <a:p>
            <a:pPr marL="342900" indent="-342900"/>
            <a:r>
              <a:rPr lang="ru-RU" dirty="0" smtClean="0"/>
              <a:t>2 - образование </a:t>
            </a:r>
            <a:r>
              <a:rPr lang="ru-RU" dirty="0"/>
              <a:t>пузырей,</a:t>
            </a:r>
          </a:p>
          <a:p>
            <a:pPr marL="342900" indent="-342900"/>
            <a:r>
              <a:rPr lang="ru-RU" dirty="0" smtClean="0"/>
              <a:t>3 - омертвение </a:t>
            </a:r>
            <a:r>
              <a:rPr lang="ru-RU" dirty="0"/>
              <a:t>всей толщи кожи,</a:t>
            </a:r>
          </a:p>
          <a:p>
            <a:pPr marL="342900" indent="-342900"/>
            <a:r>
              <a:rPr lang="ru-RU" dirty="0" smtClean="0"/>
              <a:t>4 - обугливание </a:t>
            </a:r>
            <a:r>
              <a:rPr lang="ru-RU" dirty="0"/>
              <a:t>тканей.</a:t>
            </a:r>
          </a:p>
          <a:p>
            <a:pPr marL="342900" indent="-342900">
              <a:spcBef>
                <a:spcPct val="50000"/>
              </a:spcBef>
            </a:pPr>
            <a:endParaRPr lang="ru-RU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63537" y="3501008"/>
            <a:ext cx="5329238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/>
              <a:t>Первая помощь</a:t>
            </a:r>
          </a:p>
          <a:p>
            <a:pPr>
              <a:spcBef>
                <a:spcPct val="50000"/>
              </a:spcBef>
            </a:pPr>
            <a:r>
              <a:rPr lang="ru-RU" sz="1400" dirty="0"/>
              <a:t>Важную роль играет оказание само- и взаимопомощи. Основной её целью является прекращение действия поражающего фактора на пострадавшего. Так, например, при термическом ожоге необходимо устранить контакт пострадавшего с источником ожога и охладить поражённую поверхность (под прохладной проточной водой, не менее 15-20 минут (только в том случае, если не нарушена целостность кожного покрова); актуально не позднее 2 часов после получения ожога), при электрическом поражении — прервать контакт с источником тока, при химических ожогах — смыть или нейтрализовать активное вещество и т. п </a:t>
            </a:r>
          </a:p>
        </p:txBody>
      </p:sp>
      <p:pic>
        <p:nvPicPr>
          <p:cNvPr id="28680" name="Picture 8" descr="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5240338"/>
            <a:ext cx="2124075" cy="1617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6" grpId="1"/>
      <p:bldP spid="28677" grpId="0" animBg="1"/>
      <p:bldP spid="28677" grpId="1" animBg="1"/>
      <p:bldP spid="28678" grpId="0"/>
      <p:bldP spid="28678" grpId="1"/>
      <p:bldP spid="28679" grpId="0"/>
      <p:bldP spid="2867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95536" y="1958976"/>
            <a:ext cx="79928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 dirty="0"/>
              <a:t>Рана</a:t>
            </a:r>
            <a:r>
              <a:rPr lang="ru-RU" sz="2400" dirty="0"/>
              <a:t> — нарушение анатомической целостности покровных или внутренних тканей на всю их толщину, а иногда также и внутренних органов, вызванное </a:t>
            </a:r>
            <a:r>
              <a:rPr lang="ru-RU" sz="2400" dirty="0" smtClean="0"/>
              <a:t>физическим или механическим воздействием. </a:t>
            </a:r>
            <a:endParaRPr lang="ru-RU" sz="2400" dirty="0"/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2123728" y="836712"/>
            <a:ext cx="3270597" cy="1122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ранения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8577" y="4314448"/>
            <a:ext cx="6265862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/>
              <a:t> Первая помощь при любом ранении имеет целью: остановить кровотечение (хотя бы временно), защитить рану от вторичного загрязнения и проникновения в нее микробов, ослабить болевые ощущения у пострадавшего и предоставить покой поврежденной части тела. Для этого необходимо прежде всего обнажить ту часть тела, где имеется ранение: с пострадавшего осторожно и, если возможно, безболезненно снимают одежду или обувь, а если это затруднительно, разрезают их по швам. </a:t>
            </a:r>
          </a:p>
        </p:txBody>
      </p:sp>
      <p:pic>
        <p:nvPicPr>
          <p:cNvPr id="29705" name="Picture 9" descr="image02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DE8E2"/>
              </a:clrFrom>
              <a:clrTo>
                <a:srgbClr val="DDE8E2">
                  <a:alpha val="0"/>
                </a:srgbClr>
              </a:clrTo>
            </a:clrChange>
            <a:grayscl/>
            <a:biLevel thresh="50000"/>
          </a:blip>
          <a:srcRect/>
          <a:stretch>
            <a:fillRect/>
          </a:stretch>
        </p:blipFill>
        <p:spPr bwMode="auto">
          <a:xfrm>
            <a:off x="6661398" y="3749299"/>
            <a:ext cx="2251075" cy="292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0" grpId="1"/>
      <p:bldP spid="29702" grpId="0" animBg="1"/>
      <p:bldP spid="29702" grpId="1" animBg="1"/>
      <p:bldP spid="29703" grpId="0"/>
      <p:bldP spid="2970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68312" y="1836976"/>
            <a:ext cx="79921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 dirty="0"/>
              <a:t>Контузия</a:t>
            </a:r>
            <a:r>
              <a:rPr lang="ru-RU" sz="2400" dirty="0"/>
              <a:t> — общее поражение организма вследствие резкого механического воздействия воздушной, водяной или звуковой волны, удара о землю или воду и т. п.</a:t>
            </a:r>
          </a:p>
        </p:txBody>
      </p:sp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1764852" y="836712"/>
            <a:ext cx="2603500" cy="906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контузия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44052" y="3861048"/>
            <a:ext cx="78486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dirty="0"/>
              <a:t>Пострадавшие нуждаются в полном покое, экстренной медицинской помощи и срочной госпитализации. В дальнейшем при стойких нарушениях движений (парезы, параличи) проводится лечебная физкультура, при нарушении речи — логопедические занятия и другие специальные лечебные мероприятия.</a:t>
            </a:r>
          </a:p>
          <a:p>
            <a:r>
              <a:rPr lang="ru-RU" sz="1400" dirty="0"/>
              <a:t>В остром периоде после травм и контузий головного мозга пострадавшим показан холод на голову, полный покой. Больного необходимо уложить на бок (при рвоте рвотные массы могут попасть в дыхательные пути). При открытой травме черепа на первом плане стоит остановка кровотечения, как внутреннего, так и наружного.</a:t>
            </a:r>
          </a:p>
          <a:p>
            <a:r>
              <a:rPr lang="ru-RU" sz="1400" dirty="0"/>
              <a:t>После травм и контузий больному нежелательно работать в шумных и тесных помещениях, ему противопоказана жара. Хороший эффект оказывает на больных курс хвойных ванн или ванн с применением корня валерианы, корня пиона, травы мелиссы, хмеля.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5" grpId="1"/>
      <p:bldP spid="30726" grpId="0" animBg="1"/>
      <p:bldP spid="30726" grpId="1" animBg="1"/>
      <p:bldP spid="30727" grpId="0"/>
      <p:bldP spid="3072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389437"/>
          </a:xfrm>
        </p:spPr>
        <p:txBody>
          <a:bodyPr/>
          <a:lstStyle/>
          <a:p>
            <a:pPr algn="just"/>
            <a:r>
              <a:rPr lang="ru-RU" sz="2800" b="1" dirty="0" err="1">
                <a:solidFill>
                  <a:srgbClr val="FF0000"/>
                </a:solidFill>
              </a:rPr>
              <a:t>Тра́вма</a:t>
            </a:r>
            <a:r>
              <a:rPr lang="ru-RU" sz="2800" b="1" dirty="0">
                <a:solidFill>
                  <a:srgbClr val="FF0000"/>
                </a:solidFill>
              </a:rPr>
              <a:t> (от греч. </a:t>
            </a:r>
            <a:r>
              <a:rPr lang="ru-RU" sz="2800" b="1" dirty="0" err="1">
                <a:solidFill>
                  <a:srgbClr val="FF0000"/>
                </a:solidFill>
              </a:rPr>
              <a:t>τρ</a:t>
            </a:r>
            <a:r>
              <a:rPr lang="ru-RU" sz="2800" b="1" dirty="0">
                <a:solidFill>
                  <a:srgbClr val="FF0000"/>
                </a:solidFill>
              </a:rPr>
              <a:t>αῦμα, то есть, рана) — физическое повреждение организма под воздействием внешних </a:t>
            </a:r>
            <a:r>
              <a:rPr lang="ru-RU" sz="2800" b="1" dirty="0" smtClean="0">
                <a:solidFill>
                  <a:srgbClr val="FF0000"/>
                </a:solidFill>
              </a:rPr>
              <a:t>факторов.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/>
              <a:t>В зависимости от вида повреждающего фактора различают механические (ушибы, переломы и т. п.), термические (ожоги, обморожения), химические травмы, баротравмы (под действием резких изменений атмосферного давления), </a:t>
            </a:r>
            <a:r>
              <a:rPr lang="ru-RU" sz="2800" dirty="0" err="1"/>
              <a:t>электротравмы</a:t>
            </a:r>
            <a:r>
              <a:rPr lang="ru-RU" sz="2800" dirty="0"/>
              <a:t>, и так далее, а также комбинированные </a:t>
            </a:r>
            <a:r>
              <a:rPr lang="ru-RU" sz="2800" dirty="0" smtClean="0"/>
              <a:t>травмы.</a:t>
            </a:r>
            <a:endParaRPr lang="ru-RU" sz="28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43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pPr algn="just"/>
            <a:r>
              <a:rPr lang="ru-RU" sz="2800" dirty="0"/>
              <a:t>По обстоятельствам получения повреждений различают бытовые, спортивные, производственные, боевые травмы и т. </a:t>
            </a:r>
            <a:r>
              <a:rPr lang="ru-RU" sz="2800" dirty="0" smtClean="0"/>
              <a:t>п.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В клинической медицине существует специальный раздел — травматология, изучающий травмы, их причины, виды, течение, методы профилактики и лечения. Судебно-медицинская экспертиза решает другие задачи, связанные с точным установлением причин и объёма повреждений.</a:t>
            </a:r>
          </a:p>
        </p:txBody>
      </p:sp>
    </p:spTree>
    <p:extLst>
      <p:ext uri="{BB962C8B-B14F-4D97-AF65-F5344CB8AC3E}">
        <p14:creationId xmlns:p14="http://schemas.microsoft.com/office/powerpoint/2010/main" val="170161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210909" y="928670"/>
            <a:ext cx="447641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травм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2938" y="2428875"/>
            <a:ext cx="1000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hlinkClick r:id="rId3" action="ppaction://hlinksldjump"/>
              </a:rPr>
              <a:t>Ушиб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2357438"/>
            <a:ext cx="19288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hlinkClick r:id="rId4" action="ppaction://hlinksldjump"/>
              </a:rPr>
              <a:t>растяжение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5125" y="2357438"/>
            <a:ext cx="1500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hlinkClick r:id="rId5" action="ppaction://hlinksldjump"/>
              </a:rPr>
              <a:t>вывих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750" y="3860800"/>
            <a:ext cx="2357438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  <a:hlinkClick r:id="rId6" action="ppaction://hlinksldjump"/>
              </a:rPr>
              <a:t>электротравма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48038" y="3716338"/>
            <a:ext cx="2357437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hlinkClick r:id="rId7" action="ppaction://hlinksldjump"/>
              </a:rPr>
              <a:t>Черепно-мозговая</a:t>
            </a:r>
          </a:p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hlinkClick r:id="rId7" action="ppaction://hlinksldjump"/>
              </a:rPr>
              <a:t> травма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TextBox 18">
            <a:hlinkClick r:id="rId8" action="ppaction://hlinksldjump"/>
          </p:cNvPr>
          <p:cNvSpPr txBox="1"/>
          <p:nvPr/>
        </p:nvSpPr>
        <p:spPr>
          <a:xfrm>
            <a:off x="6588125" y="3933825"/>
            <a:ext cx="1643063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Ранения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188" y="5516563"/>
            <a:ext cx="1357312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hlinkClick r:id="rId9" action="ppaction://hlinksldjump"/>
              </a:rPr>
              <a:t>перелом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TextBox 21">
            <a:hlinkClick r:id="rId10" action="ppaction://hlinksldjump"/>
          </p:cNvPr>
          <p:cNvSpPr txBox="1"/>
          <p:nvPr/>
        </p:nvSpPr>
        <p:spPr>
          <a:xfrm>
            <a:off x="3492500" y="5516563"/>
            <a:ext cx="2428875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000">
                <a:solidFill>
                  <a:srgbClr val="35385A"/>
                </a:solidFill>
                <a:hlinkClick r:id="rId10" action="ppaction://hlinksldjump"/>
              </a:rPr>
              <a:t>ожоги</a:t>
            </a:r>
            <a:endParaRPr lang="ru-RU" sz="2000">
              <a:solidFill>
                <a:srgbClr val="3538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72225" y="5445125"/>
            <a:ext cx="2214563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контузии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  <p:bldP spid="19" grpId="0"/>
      <p:bldP spid="20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863763"/>
            <a:ext cx="20008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ушиб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3528" y="1988840"/>
            <a:ext cx="8496944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/>
              <a:t>Уши́б</a:t>
            </a:r>
            <a:r>
              <a:rPr lang="ru-RU" sz="2000" dirty="0"/>
              <a:t> — закрытое повреждение тканей и органов без существенного нарушения их структуры. Чаще повреждаются поверхностно расположенные ткани (кожа, подкожная клетчатка, мышцы и надкостница)  Обычно возникает в результате удара тупым предметом или при падении.</a:t>
            </a:r>
          </a:p>
          <a:p>
            <a:endParaRPr lang="ru-RU" sz="1400" dirty="0"/>
          </a:p>
          <a:p>
            <a:r>
              <a:rPr lang="ru-RU" sz="1400" dirty="0"/>
              <a:t>Первая помощь при ушибе</a:t>
            </a:r>
          </a:p>
          <a:p>
            <a:endParaRPr lang="ru-RU" sz="1400" dirty="0"/>
          </a:p>
          <a:p>
            <a:r>
              <a:rPr lang="ru-RU" sz="1400" dirty="0"/>
              <a:t>При ушибе надо наложить что-то холодное, через ткань. Йодная сетка на ушибленное место накладывается только спустя 24 часа. Применять местно-раздражающие средства непосредственно после травмы нельзя, это вызовет ещё больший отёк повреждённых тканей.</a:t>
            </a:r>
          </a:p>
        </p:txBody>
      </p:sp>
      <p:pic>
        <p:nvPicPr>
          <p:cNvPr id="4" name="Рисунок 3" descr="1282743909_sinyak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2FDF7"/>
              </a:clrFrom>
              <a:clrTo>
                <a:srgbClr val="F2FD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797152"/>
            <a:ext cx="2355850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37332"/>
            <a:ext cx="42808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растяжение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9513" y="1487626"/>
            <a:ext cx="87129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Растяжение и разрыв связок</a:t>
            </a:r>
            <a:r>
              <a:rPr lang="ru-RU" sz="2000" dirty="0"/>
              <a:t> — травма, возникающая вследствие воздействия на связочный аппарат сустава нагрузки, превышающей эластичность тканей. возникают при резких движениях в суставе, превышающих его нормальную амплитуду и не совпадающих с его нормальным направлением. Для разрыва связок характерны постоянная боль, кровоизлияние в месте травмы, резкое ограничение функции сустава и болезненность при пальпации. При растяжении и разрыве связок конечность, в отличие от переломов, не деформируется.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528" y="4509120"/>
            <a:ext cx="68407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/>
              <a:t>В первые минуты после травмы наложите лед на поврежденный сустав, затем фиксируйте сустав эластичным бинтом, но не заматывайте слишком туго, чтобы не нарушить кровообращение. Если пострадавший испытывает чувство онемения в забинтованной конечности, повязку следует ослабить. Сверху бинта к травмированному месту полезно снова приложить толченый лед в целлофановом пакете. На следующий день после травмы лед прикладывать не надо, лучше делать теплые ванны и наложить на больной сустав </a:t>
            </a:r>
            <a:r>
              <a:rPr lang="ru-RU" sz="1400" dirty="0" err="1"/>
              <a:t>гепариновую</a:t>
            </a:r>
            <a:r>
              <a:rPr lang="ru-RU" sz="1400" dirty="0"/>
              <a:t> мазь. Для обезболивания можно дать анальгин или аспирин. Если через 2-3 дня боли не уменьшились и опухоль в месте травмы не сходит, обратитесь к хирургу.</a:t>
            </a:r>
          </a:p>
        </p:txBody>
      </p:sp>
      <p:pic>
        <p:nvPicPr>
          <p:cNvPr id="5" name="Рисунок 4" descr="image-3197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4250" y="5483225"/>
            <a:ext cx="180975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786110"/>
            <a:ext cx="24721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вывих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99592" y="2033589"/>
            <a:ext cx="70299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Вывих</a:t>
            </a:r>
            <a:r>
              <a:rPr lang="ru-RU" sz="2400" dirty="0"/>
              <a:t> — нарушение целостности суставных поверхностей костей под действием механических сил, либо разрушительных процессов в суставе 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3603249"/>
            <a:ext cx="742950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/>
              <a:t>Первая помощь</a:t>
            </a:r>
          </a:p>
          <a:p>
            <a:endParaRPr lang="ru-RU" sz="1400" dirty="0"/>
          </a:p>
          <a:p>
            <a:r>
              <a:rPr lang="ru-RU" sz="1400" dirty="0"/>
              <a:t>Фиксация повреждённой конечности косынкой, шиной и т.п.  Приложить что </a:t>
            </a:r>
            <a:r>
              <a:rPr lang="ru-RU" sz="1400" dirty="0" err="1"/>
              <a:t>нибудь</a:t>
            </a:r>
            <a:r>
              <a:rPr lang="ru-RU" sz="1400" dirty="0"/>
              <a:t> холодное на область поражения. Небольшие вывихи могут быть вправлены самостоятельно, если есть уверенность в отсутствии повреждения костей. Вправление осуществляется обратно механизму травмы. Вправление суставных концов производится только врачом во избежание дополнительной травм  дальнейшем — функциональное лечение (гимнастика, массаж и т. д.). При застарелых вывихах (3 недели после повреждения) — хирургическая операция. При патологических вывихах — лечение заболевания, приведшего к вывиху. Для восстановления функции иногда необходима хирургическая операция.</a:t>
            </a:r>
          </a:p>
        </p:txBody>
      </p:sp>
      <p:pic>
        <p:nvPicPr>
          <p:cNvPr id="5" name="Рисунок 4" descr="2041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CF5F0"/>
              </a:clrFrom>
              <a:clrTo>
                <a:srgbClr val="ECF5F0">
                  <a:alpha val="0"/>
                </a:srgbClr>
              </a:clrTo>
            </a:clrChange>
            <a:grayscl/>
            <a:biLevel thresh="50000"/>
          </a:blip>
          <a:srcRect/>
          <a:stretch>
            <a:fillRect/>
          </a:stretch>
        </p:blipFill>
        <p:spPr bwMode="auto">
          <a:xfrm>
            <a:off x="7000875" y="5357813"/>
            <a:ext cx="187801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05755"/>
            <a:ext cx="541757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электротравма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6804" y="2047875"/>
            <a:ext cx="67865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dirty="0" err="1"/>
              <a:t>Электротравма</a:t>
            </a:r>
            <a:r>
              <a:rPr lang="ru-RU" sz="2400" dirty="0"/>
              <a:t>  — болезненное состояние организма, вызванное воздействием электрического тока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3429000"/>
            <a:ext cx="828675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Человека, получившего электротравму общую, или местную следует положить на ровную поверхность, обязательно вызвать скорую помощь и предпринять следующие действия:</a:t>
            </a:r>
          </a:p>
          <a:p>
            <a:r>
              <a:rPr lang="ru-RU" sz="1400"/>
              <a:t>1. Проверить пульс, и при его отсутствии (остановке кровообращения) провести непрямой массаж сердца;</a:t>
            </a:r>
          </a:p>
          <a:p>
            <a:r>
              <a:rPr lang="ru-RU" sz="1400"/>
              <a:t>2. Проверить дыхание, и если его нет, провести искусственное дыхание;</a:t>
            </a:r>
          </a:p>
          <a:p>
            <a:r>
              <a:rPr lang="ru-RU" sz="1400"/>
              <a:t>3. Если есть пульс и дыхание, следует положить пострадавшего на живот и при этом  повернуть его голову на бок. Так человек сможет свободно дышать и не захлебнется рвотными массами;</a:t>
            </a:r>
          </a:p>
          <a:p>
            <a:r>
              <a:rPr lang="ru-RU" sz="1400"/>
              <a:t>4. На ожоги, полученные при электротравме, следует наложить повязку, обязательно сухую и чистую. Если обожжены стопы или кисти, надо проложить между пальцами свернутые бинты или ватные тампоны;</a:t>
            </a:r>
          </a:p>
          <a:p>
            <a:r>
              <a:rPr lang="ru-RU" sz="1400"/>
              <a:t>5. Провести осмотр пострадавшего на предмет других сопутствующих травм и при необходимости оказать помощь;</a:t>
            </a:r>
          </a:p>
          <a:p>
            <a:r>
              <a:rPr lang="ru-RU" sz="1400"/>
              <a:t>6. Если человек в сознании, рекомендуется давать ему пить жидкость в больших количествах;</a:t>
            </a:r>
          </a:p>
          <a:p>
            <a:endParaRPr lang="ru-RU"/>
          </a:p>
        </p:txBody>
      </p:sp>
      <p:pic>
        <p:nvPicPr>
          <p:cNvPr id="5" name="Рисунок 4" descr="elektrotravm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4F3FB"/>
              </a:clrFrom>
              <a:clrTo>
                <a:srgbClr val="F4F3FB">
                  <a:alpha val="0"/>
                </a:srgbClr>
              </a:clrTo>
            </a:clrChange>
            <a:grayscl/>
            <a:biLevel thresh="50000"/>
          </a:blip>
          <a:srcRect/>
          <a:stretch>
            <a:fillRect/>
          </a:stretch>
        </p:blipFill>
        <p:spPr bwMode="auto">
          <a:xfrm>
            <a:off x="6948264" y="904875"/>
            <a:ext cx="17954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389" y="733484"/>
            <a:ext cx="8325549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Черепно-мозговая травма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6838" y="1624786"/>
            <a:ext cx="824865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err="1"/>
              <a:t>Че́репно-мозгова́я</a:t>
            </a:r>
            <a:r>
              <a:rPr lang="ru-RU" sz="2400" b="1" dirty="0"/>
              <a:t> </a:t>
            </a:r>
            <a:r>
              <a:rPr lang="ru-RU" sz="2400" b="1" dirty="0" err="1"/>
              <a:t>тра́вма</a:t>
            </a:r>
            <a:r>
              <a:rPr lang="ru-RU" sz="2400" dirty="0"/>
              <a:t>  — повреждение костей черепа или мягких тканей, таких как ткани мозга, сосуды, нервы, мозговые оболочки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Признаки. общая слабость, сонливость, головокружение, головная боль, тошнота, рвота, потеря сознания, амнезия</a:t>
            </a:r>
          </a:p>
          <a:p>
            <a:endParaRPr lang="ru-RU" sz="1400" dirty="0"/>
          </a:p>
          <a:p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577" y="3987324"/>
            <a:ext cx="748982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/>
              <a:t>Первая помощь</a:t>
            </a:r>
          </a:p>
          <a:p>
            <a:r>
              <a:rPr lang="ru-RU" sz="1400" dirty="0"/>
              <a:t>уложить пострадавшего на спину и контролировать его состояние (пульс, дыхание)</a:t>
            </a:r>
          </a:p>
          <a:p>
            <a:r>
              <a:rPr lang="ru-RU" sz="1400" dirty="0"/>
              <a:t>если пострадавший находится без сознания, то его нужно повернуть на бок (профилактика западения языка, а также попадания в дыхательные пути рвотных масс при возникновении рвоты)</a:t>
            </a:r>
          </a:p>
          <a:p>
            <a:r>
              <a:rPr lang="ru-RU" sz="1400" dirty="0"/>
              <a:t>наложить повязку на рану на голове</a:t>
            </a:r>
          </a:p>
          <a:p>
            <a:r>
              <a:rPr lang="ru-RU" sz="1400" dirty="0"/>
              <a:t>при открытой черепно-мозговой травме обложить края раны бинтами, а затем наложить повязку</a:t>
            </a:r>
          </a:p>
          <a:p>
            <a:endParaRPr lang="ru-RU" dirty="0"/>
          </a:p>
        </p:txBody>
      </p:sp>
      <p:pic>
        <p:nvPicPr>
          <p:cNvPr id="7" name="Рисунок 6" descr="injured01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357813"/>
            <a:ext cx="1785938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4">
      <a:dk1>
        <a:srgbClr val="000000"/>
      </a:dk1>
      <a:lt1>
        <a:sysClr val="window" lastClr="FFFFFF"/>
      </a:lt1>
      <a:dk2>
        <a:srgbClr val="FFFFFF"/>
      </a:dk2>
      <a:lt2>
        <a:srgbClr val="FFFFFF"/>
      </a:lt2>
      <a:accent1>
        <a:srgbClr val="FFFF00"/>
      </a:accent1>
      <a:accent2>
        <a:srgbClr val="DA1F28"/>
      </a:accent2>
      <a:accent3>
        <a:srgbClr val="A3171E"/>
      </a:accent3>
      <a:accent4>
        <a:srgbClr val="39639D"/>
      </a:accent4>
      <a:accent5>
        <a:srgbClr val="474B78"/>
      </a:accent5>
      <a:accent6>
        <a:srgbClr val="FFFF65"/>
      </a:accent6>
      <a:hlink>
        <a:srgbClr val="000000"/>
      </a:hlink>
      <a:folHlink>
        <a:srgbClr val="00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4">
    <a:dk1>
      <a:srgbClr val="000000"/>
    </a:dk1>
    <a:lt1>
      <a:sysClr val="window" lastClr="FFFFFF"/>
    </a:lt1>
    <a:dk2>
      <a:srgbClr val="FFFFFF"/>
    </a:dk2>
    <a:lt2>
      <a:srgbClr val="FFFFFF"/>
    </a:lt2>
    <a:accent1>
      <a:srgbClr val="FFFF00"/>
    </a:accent1>
    <a:accent2>
      <a:srgbClr val="DA1F28"/>
    </a:accent2>
    <a:accent3>
      <a:srgbClr val="A3171E"/>
    </a:accent3>
    <a:accent4>
      <a:srgbClr val="39639D"/>
    </a:accent4>
    <a:accent5>
      <a:srgbClr val="474B78"/>
    </a:accent5>
    <a:accent6>
      <a:srgbClr val="FFFF65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Другая 14">
    <a:dk1>
      <a:srgbClr val="000000"/>
    </a:dk1>
    <a:lt1>
      <a:sysClr val="window" lastClr="FFFFFF"/>
    </a:lt1>
    <a:dk2>
      <a:srgbClr val="FFFFFF"/>
    </a:dk2>
    <a:lt2>
      <a:srgbClr val="FFFFFF"/>
    </a:lt2>
    <a:accent1>
      <a:srgbClr val="FFFF00"/>
    </a:accent1>
    <a:accent2>
      <a:srgbClr val="DA1F28"/>
    </a:accent2>
    <a:accent3>
      <a:srgbClr val="A3171E"/>
    </a:accent3>
    <a:accent4>
      <a:srgbClr val="39639D"/>
    </a:accent4>
    <a:accent5>
      <a:srgbClr val="474B78"/>
    </a:accent5>
    <a:accent6>
      <a:srgbClr val="FFFF65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443</TotalTime>
  <Words>336</Words>
  <Application>Microsoft Office PowerPoint</Application>
  <PresentationFormat>Экран (4:3)</PresentationFormat>
  <Paragraphs>75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Преподавателя ЕТК ВГТУ Маслова Николая Ивановича</dc:title>
  <dc:creator>Admin</dc:creator>
  <cp:lastModifiedBy>Сергей Шевелев</cp:lastModifiedBy>
  <cp:revision>44</cp:revision>
  <dcterms:created xsi:type="dcterms:W3CDTF">2013-05-10T15:26:05Z</dcterms:created>
  <dcterms:modified xsi:type="dcterms:W3CDTF">2017-02-19T12:00:13Z</dcterms:modified>
</cp:coreProperties>
</file>