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3">
                <a:lumMod val="50000"/>
              </a:schemeClr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CA338-5C8D-46E7-8503-6F3CA015E44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2ED10-4956-4259-BA7B-B0276B2D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/>
        </p:nvSpPr>
        <p:spPr bwMode="auto">
          <a:xfrm>
            <a:off x="316706" y="388937"/>
            <a:ext cx="8510588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800" dirty="0" smtClean="0">
                <a:solidFill>
                  <a:srgbClr val="FFFF00"/>
                </a:solidFill>
                <a:latin typeface="Arial Unicode MS" pitchFamily="34" charset="-128"/>
              </a:rPr>
              <a:t>ГБОУ Кадетская школа</a:t>
            </a:r>
            <a:br>
              <a:rPr lang="ru-RU" sz="1800" dirty="0" smtClean="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ru-RU" sz="1800" dirty="0" smtClean="0">
                <a:solidFill>
                  <a:srgbClr val="FFFF00"/>
                </a:solidFill>
                <a:latin typeface="Arial Unicode MS" pitchFamily="34" charset="-128"/>
              </a:rPr>
              <a:t>Пушкинского района </a:t>
            </a:r>
            <a:br>
              <a:rPr lang="ru-RU" sz="1800" dirty="0" smtClean="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ru-RU" sz="1800" dirty="0" smtClean="0">
                <a:solidFill>
                  <a:srgbClr val="FFFF00"/>
                </a:solidFill>
                <a:latin typeface="Arial Unicode MS" pitchFamily="34" charset="-128"/>
              </a:rPr>
              <a:t>Санкт-Петербурга</a:t>
            </a:r>
            <a:r>
              <a:rPr lang="ru-RU" sz="4000" dirty="0" smtClean="0"/>
              <a:t> </a:t>
            </a:r>
          </a:p>
        </p:txBody>
      </p:sp>
      <p:sp>
        <p:nvSpPr>
          <p:cNvPr id="3" name="Rectangle 3"/>
          <p:cNvSpPr>
            <a:spLocks noGrp="1" noRot="1" noChangeArrowheads="1"/>
          </p:cNvSpPr>
          <p:nvPr/>
        </p:nvSpPr>
        <p:spPr bwMode="auto">
          <a:xfrm>
            <a:off x="472281" y="1760537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dirty="0" smtClean="0">
              <a:solidFill>
                <a:srgbClr val="FF0066"/>
              </a:solidFill>
              <a:latin typeface="Arial Unicode MS" pitchFamily="34" charset="-128"/>
            </a:endParaRPr>
          </a:p>
          <a:p>
            <a:pPr algn="ctr" eaLnBrk="1" hangingPunct="1">
              <a:buNone/>
              <a:defRPr/>
            </a:pPr>
            <a:r>
              <a:rPr lang="ru-RU" sz="4000" b="1" dirty="0" smtClean="0">
                <a:solidFill>
                  <a:srgbClr val="FF0066"/>
                </a:solidFill>
                <a:latin typeface="Arial Unicode MS" pitchFamily="34" charset="-128"/>
              </a:rPr>
              <a:t>Устройство и принцип действия ручных гранат</a:t>
            </a:r>
            <a:endParaRPr lang="ru-RU" sz="2000" b="1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Arial Unicode MS" pitchFamily="34" charset="-128"/>
              </a:rPr>
              <a:t>Выполнил: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Arial Unicode MS" pitchFamily="34" charset="-128"/>
              </a:rPr>
              <a:t>Воспитатель </a:t>
            </a:r>
            <a:r>
              <a:rPr lang="ru-RU" sz="2000" b="1" smtClean="0">
                <a:solidFill>
                  <a:srgbClr val="FFFF00"/>
                </a:solidFill>
                <a:latin typeface="Arial Unicode MS" pitchFamily="34" charset="-128"/>
              </a:rPr>
              <a:t>ГПД </a:t>
            </a:r>
            <a:r>
              <a:rPr lang="ru-RU" sz="2000" b="1" smtClean="0">
                <a:solidFill>
                  <a:srgbClr val="FFFF00"/>
                </a:solidFill>
                <a:latin typeface="Arial Unicode MS" pitchFamily="34" charset="-128"/>
              </a:rPr>
              <a:t>Воронов Ю.А.</a:t>
            </a:r>
            <a:endParaRPr lang="ru-RU" sz="2000" b="1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Arial Unicode MS" pitchFamily="34" charset="-128"/>
              </a:rPr>
              <a:t> </a:t>
            </a:r>
            <a:r>
              <a:rPr lang="ru-RU" sz="1600" b="1" dirty="0" smtClean="0">
                <a:solidFill>
                  <a:srgbClr val="FFFF00"/>
                </a:solidFill>
                <a:latin typeface="Arial Unicode MS" pitchFamily="34" charset="-128"/>
              </a:rPr>
              <a:t>г. Павловск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44.radikal.ru/i105/0905/0f/a5a0c80a2bf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www.zateevo.ru/userfiles/image/Sov_Army/Granati/granata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429684" cy="63222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500042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00B0F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Устройство, боевые свойства, и принцип действия ручных осколочных гранат</a:t>
            </a:r>
            <a:endParaRPr lang="ru-RU" sz="3200" dirty="0">
              <a:ln w="18415" cmpd="sng">
                <a:solidFill>
                  <a:srgbClr val="00B0F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557214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72528" cy="206210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200" b="1" dirty="0" err="1" smtClean="0"/>
              <a:t>Грана́та</a:t>
            </a:r>
            <a:r>
              <a:rPr lang="ru-RU" sz="3200" dirty="0" smtClean="0"/>
              <a:t>  (исп. </a:t>
            </a:r>
            <a:r>
              <a:rPr lang="es-ES" sz="3200" i="1" dirty="0" smtClean="0"/>
              <a:t>Granada</a:t>
            </a:r>
            <a:r>
              <a:rPr lang="ru-RU" sz="3200" dirty="0" smtClean="0"/>
              <a:t> - гранат) — взрывчатый боеприпас, предназначенный для поражения живой силы и техники противника с помощью ручного метания.</a:t>
            </a:r>
            <a:endParaRPr lang="ru-RU" sz="3200" dirty="0"/>
          </a:p>
        </p:txBody>
      </p:sp>
      <p:pic>
        <p:nvPicPr>
          <p:cNvPr id="14338" name="Рисунок 50" descr="Файл:Yadra.jpg"/>
          <p:cNvPicPr>
            <a:picLocks noChangeAspect="1" noChangeArrowheads="1"/>
          </p:cNvPicPr>
          <p:nvPr/>
        </p:nvPicPr>
        <p:blipFill>
          <a:blip r:embed="rId3" cstate="print"/>
          <a:srcRect l="72483" t="48822"/>
          <a:stretch>
            <a:fillRect/>
          </a:stretch>
        </p:blipFill>
        <p:spPr bwMode="auto">
          <a:xfrm>
            <a:off x="785786" y="3357562"/>
            <a:ext cx="342902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mhtml:file://C:\Users\1\Desktop\Гранаты\Граната%20устройство.mht!http://www.zateevo.ru/userfiles/image/Sov_Army/Granati/granata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3429000"/>
            <a:ext cx="3429004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http://getwar.ru/wp-content/uploads/2010/09/41942181-300x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91300" y="1037404"/>
            <a:ext cx="4382309" cy="302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79" descr="http://upload.wikimedia.org/wikipedia/commons/thumb/8/88/Astrakhan_12_grenader.png/220px-Astrakhan_12_gren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85728"/>
            <a:ext cx="3286148" cy="425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500694" y="4643446"/>
            <a:ext cx="3286148" cy="193899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Гренадер-инструктор мл.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унгер-офицер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12-го гренадерского Астраханского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п-ка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1917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4947593"/>
            <a:ext cx="2873400" cy="83099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Ручная граната «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Bettye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обр. 1915 г.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1 с запалом ударного воспламен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359598" y="1288236"/>
            <a:ext cx="4610126" cy="28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france_19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428604"/>
            <a:ext cx="485778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0034" y="5429264"/>
            <a:ext cx="2840906" cy="83099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Граната </a:t>
            </a:r>
            <a:r>
              <a:rPr lang="en-US" sz="2400" dirty="0" smtClean="0"/>
              <a:t>F-1 </a:t>
            </a:r>
            <a:r>
              <a:rPr lang="ru-RU" sz="2400" dirty="0" smtClean="0"/>
              <a:t> </a:t>
            </a:r>
            <a:r>
              <a:rPr lang="ru-RU" sz="2400" dirty="0" err="1" smtClean="0"/>
              <a:t>лЕмона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1915 год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5429264"/>
            <a:ext cx="3888372" cy="83099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Граната с трутовым запалом</a:t>
            </a:r>
          </a:p>
          <a:p>
            <a:pPr algn="ctr"/>
            <a:r>
              <a:rPr lang="ru-RU" sz="2400" dirty="0" smtClean="0"/>
              <a:t>1916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857364"/>
          <a:ext cx="8358247" cy="4399980"/>
        </p:xfrm>
        <a:graphic>
          <a:graphicData uri="http://schemas.openxmlformats.org/drawingml/2006/table">
            <a:tbl>
              <a:tblPr/>
              <a:tblGrid>
                <a:gridCol w="806901"/>
                <a:gridCol w="3451105"/>
                <a:gridCol w="580113"/>
                <a:gridCol w="1877053"/>
                <a:gridCol w="1643075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600" b="1" dirty="0" err="1"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dirty="0" err="1"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характеристики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Ед</a:t>
                      </a: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/>
                      <a:r>
                        <a:rPr lang="ru-RU" sz="1600" b="1" dirty="0" err="1">
                          <a:latin typeface="Calibri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гранаты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РГД-5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Ф-1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Тип гранаты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>
                          <a:latin typeface="Calibri"/>
                          <a:ea typeface="Times New Roman"/>
                          <a:cs typeface="Times New Roman"/>
                        </a:rPr>
                        <a:t>Наступ</a:t>
                      </a: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Оборон.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Масса снаряжённой гранаты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310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600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Масса разрывного заряда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Радиус разлёта убойных осколков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М.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839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Радиус зоны эффективного поражения живой силы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М.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Средняя дальность броска гранаты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М.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30-45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20-40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Запал гранаты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УЗРГМ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УЗРГМ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4858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Время горения замедлителя запала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С.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3,2-4,2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3,2-4,2</a:t>
                      </a: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2910" y="285728"/>
            <a:ext cx="79671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Боевые свойства ручных осколочных гранат </a:t>
            </a:r>
          </a:p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 РФ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10" descr="http://www.zakon-grif.ru/images/articles/69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071546"/>
            <a:ext cx="239410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111" descr="http://www.zakon-grif.ru/images/articles/69/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130016"/>
            <a:ext cx="3956235" cy="434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14744" y="285728"/>
            <a:ext cx="1472326" cy="6463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РГД - 5</a:t>
            </a:r>
            <a:endParaRPr lang="ru-RU" sz="36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5643578"/>
            <a:ext cx="1715534" cy="46166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Общий вид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14876" y="5500702"/>
            <a:ext cx="3643338" cy="1200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1 - трубка для запала с манжетой</a:t>
            </a:r>
            <a:br>
              <a:rPr lang="ru-RU" b="1" dirty="0" smtClean="0"/>
            </a:br>
            <a:r>
              <a:rPr lang="ru-RU" b="1" dirty="0" smtClean="0"/>
              <a:t>2 - колпак с вкладышем</a:t>
            </a:r>
            <a:br>
              <a:rPr lang="ru-RU" b="1" dirty="0" smtClean="0"/>
            </a:br>
            <a:r>
              <a:rPr lang="ru-RU" b="1" dirty="0" smtClean="0"/>
              <a:t>3 - поддон с вкладышем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08" descr="http://www.zakon-grif.ru/images/articles/69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071546"/>
            <a:ext cx="2214578" cy="458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mhtml:file://C:\Users\1\Desktop\Гранаты\Граната%20устройство.mht!http://www.zateevo.ru/userfiles/image/Sov_Army/Granati/granatustroystvo_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000108"/>
            <a:ext cx="3857652" cy="46199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00496" y="214290"/>
            <a:ext cx="1101584" cy="6463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Ф - 1</a:t>
            </a:r>
            <a:endParaRPr lang="ru-RU" sz="36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5786454"/>
            <a:ext cx="1670650" cy="46166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Общий вид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5786454"/>
            <a:ext cx="1626086" cy="46166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Устройство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4744" y="214290"/>
            <a:ext cx="1508746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УЗРГМ</a:t>
            </a:r>
            <a:endParaRPr lang="ru-RU" sz="36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2530" name="Рисунок 2" descr="http://www.zakon-grif.ru/images/articles/69/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714488"/>
            <a:ext cx="2000264" cy="3491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112" descr="http://www.zakon-grif.ru/images/articles/69/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2890" y="1142984"/>
            <a:ext cx="1788593" cy="253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113" descr="http://www.zakon-grif.ru/images/articles/69/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3786190"/>
            <a:ext cx="1294534" cy="293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808252" y="1428736"/>
            <a:ext cx="4026615" cy="403187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Ударный механизм</a:t>
            </a:r>
            <a:r>
              <a:rPr lang="ru-RU" b="1" dirty="0" smtClean="0"/>
              <a:t>:</a:t>
            </a:r>
          </a:p>
          <a:p>
            <a:r>
              <a:rPr lang="ru-RU" b="1" dirty="0" smtClean="0"/>
              <a:t>1. Трубка ударного механизма</a:t>
            </a:r>
          </a:p>
          <a:p>
            <a:r>
              <a:rPr lang="ru-RU" b="1" dirty="0" smtClean="0"/>
              <a:t>2. Направляющая шайба</a:t>
            </a:r>
          </a:p>
          <a:p>
            <a:r>
              <a:rPr lang="ru-RU" b="1" dirty="0" smtClean="0"/>
              <a:t>3. Боевая пружина</a:t>
            </a:r>
          </a:p>
          <a:p>
            <a:r>
              <a:rPr lang="ru-RU" b="1" dirty="0" smtClean="0"/>
              <a:t>4. Ударник </a:t>
            </a:r>
          </a:p>
          <a:p>
            <a:r>
              <a:rPr lang="ru-RU" b="1" dirty="0" smtClean="0"/>
              <a:t>5. Шайба ударника</a:t>
            </a:r>
          </a:p>
          <a:p>
            <a:r>
              <a:rPr lang="ru-RU" b="1" dirty="0" smtClean="0"/>
              <a:t>6. Спусковой рычаг</a:t>
            </a:r>
          </a:p>
          <a:p>
            <a:r>
              <a:rPr lang="ru-RU" b="1" dirty="0" smtClean="0"/>
              <a:t>7. Предохранительная чека с кольцом</a:t>
            </a:r>
          </a:p>
          <a:p>
            <a:r>
              <a:rPr lang="ru-RU" b="1" dirty="0" smtClean="0"/>
              <a:t>8. Соединительная втулка</a:t>
            </a:r>
          </a:p>
          <a:p>
            <a:pPr algn="ctr"/>
            <a:r>
              <a:rPr lang="ru-RU" sz="2000" b="1" dirty="0" smtClean="0"/>
              <a:t>Запал:</a:t>
            </a:r>
          </a:p>
          <a:p>
            <a:r>
              <a:rPr lang="ru-RU" b="1" dirty="0" smtClean="0"/>
              <a:t>9. </a:t>
            </a:r>
            <a:r>
              <a:rPr lang="ru-RU" b="1" dirty="0" err="1" smtClean="0"/>
              <a:t>Капсуль</a:t>
            </a:r>
            <a:r>
              <a:rPr lang="ru-RU" b="1" dirty="0" smtClean="0"/>
              <a:t> – воспламенитель</a:t>
            </a:r>
          </a:p>
          <a:p>
            <a:r>
              <a:rPr lang="ru-RU" b="1" dirty="0" smtClean="0"/>
              <a:t>10. Втулка замедлителя</a:t>
            </a:r>
          </a:p>
          <a:p>
            <a:r>
              <a:rPr lang="ru-RU" b="1" dirty="0" smtClean="0"/>
              <a:t>11.Замедлитель </a:t>
            </a:r>
          </a:p>
          <a:p>
            <a:r>
              <a:rPr lang="ru-RU" b="1" dirty="0" smtClean="0"/>
              <a:t>12. </a:t>
            </a:r>
            <a:r>
              <a:rPr lang="ru-RU" b="1" dirty="0" err="1" smtClean="0"/>
              <a:t>Капсуль</a:t>
            </a:r>
            <a:r>
              <a:rPr lang="ru-RU" b="1" dirty="0" smtClean="0"/>
              <a:t> - детонатор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7</TotalTime>
  <Words>220</Words>
  <Application>Microsoft Office PowerPoint</Application>
  <PresentationFormat>Экран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pril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Romario</cp:lastModifiedBy>
  <cp:revision>5</cp:revision>
  <dcterms:created xsi:type="dcterms:W3CDTF">2014-01-15T18:00:40Z</dcterms:created>
  <dcterms:modified xsi:type="dcterms:W3CDTF">2017-11-07T17:40:27Z</dcterms:modified>
</cp:coreProperties>
</file>