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73" r:id="rId14"/>
    <p:sldId id="274" r:id="rId15"/>
    <p:sldId id="275" r:id="rId16"/>
    <p:sldId id="267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5" r:id="rId35"/>
    <p:sldId id="293" r:id="rId36"/>
    <p:sldId id="29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648C186-A52E-4EF0-BCE2-F037F35B13E2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ingapps.org/display?v=pt59jc78c16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ingapps.org/display?v=pxyww0c1316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apps.org/display?v=pr1e1my0316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learningapps.org/display?v=pzv133d4316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" TargetMode="External"/><Relationship Id="rId2" Type="http://schemas.openxmlformats.org/officeDocument/2006/relationships/hyperlink" Target="http://learningapps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apps.org/display?v=p54ua8z4316" TargetMode="External"/><Relationship Id="rId2" Type="http://schemas.openxmlformats.org/officeDocument/2006/relationships/hyperlink" Target="http://learningapps.org/display?v=pi5efa9mk1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3" y="1772816"/>
            <a:ext cx="7772400" cy="18002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ПЕРВАЯ ПОМОЩЬ ПРИ ВОЗДЕЙСТВИИ ВЫСОКИХ И НИЗКИХ ТЕМПЕРАТУР</a:t>
            </a:r>
            <a:endParaRPr lang="ru-RU" sz="1300" dirty="0"/>
          </a:p>
        </p:txBody>
      </p:sp>
      <p:sp>
        <p:nvSpPr>
          <p:cNvPr id="4" name="TextBox 3"/>
          <p:cNvSpPr txBox="1"/>
          <p:nvPr/>
        </p:nvSpPr>
        <p:spPr>
          <a:xfrm>
            <a:off x="3185159" y="5222722"/>
            <a:ext cx="5491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Презентацию подготовил: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Преподаватель ОБЖ Гузенко Юрий Вениаминович.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Виталий\Documents\документы Надежды\ОБЖ\ОБЖ 6 класс\материал к уроку\солнечный удар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2" t="53065" r="31128" b="6612"/>
          <a:stretch/>
        </p:blipFill>
        <p:spPr bwMode="auto">
          <a:xfrm>
            <a:off x="553648" y="3861048"/>
            <a:ext cx="2603910" cy="242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17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437" y="1124744"/>
            <a:ext cx="8183880" cy="418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Чтобы избежать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солнечного удара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, необходимо в жаркие солнечные дни держать голову покрытой, находиться в месте, закрытом от воздействия пря­мых солнечных лучей, понемногу пить воду и чаще полоскать рот водой. Если предстоит длительный переход в знойный день, лучше переход начать утром рано, а в самое жаркое время дня остановиться на отдых в прохладном месте.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Помощь при солнечном ударе.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Рисунок4.jpg"/>
          <p:cNvPicPr>
            <a:picLocks noChangeAspect="1"/>
          </p:cNvPicPr>
          <p:nvPr/>
        </p:nvPicPr>
        <p:blipFill>
          <a:blip r:embed="rId2">
            <a:lum bright="16000" contrast="10000"/>
          </a:blip>
          <a:stretch>
            <a:fillRect/>
          </a:stretch>
        </p:blipFill>
        <p:spPr>
          <a:xfrm>
            <a:off x="5364088" y="4365104"/>
            <a:ext cx="3168352" cy="211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2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95936" y="1340768"/>
            <a:ext cx="4626159" cy="5021180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Тепловой удар наступает, когда тепло, образующееся в теле (например, во время движения по маршруту), не передается во внешнюю среду и в организме нарушается теплообмен.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Тепловой удар случается не только в жаркую погоду, но и при интенсивной физической нагрузке, когда отдача тепла тела человека во внешнюю среду затруднена из-за непроницаемой, плотной одежды.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458823"/>
            <a:ext cx="4193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Тепловой  </a:t>
            </a:r>
            <a:r>
              <a:rPr lang="ru-RU" sz="32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удар -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Рисунок5.jpg"/>
          <p:cNvPicPr>
            <a:picLocks noChangeAspect="1"/>
          </p:cNvPicPr>
          <p:nvPr/>
        </p:nvPicPr>
        <p:blipFill>
          <a:blip r:embed="rId2">
            <a:lum bright="16000"/>
          </a:blip>
          <a:stretch>
            <a:fillRect/>
          </a:stretch>
        </p:blipFill>
        <p:spPr>
          <a:xfrm>
            <a:off x="373154" y="3573016"/>
            <a:ext cx="3525383" cy="26449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154" y="1208371"/>
            <a:ext cx="38474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это болезненное состояние, вызванное перегревом тела. </a:t>
            </a:r>
          </a:p>
        </p:txBody>
      </p:sp>
    </p:spTree>
    <p:extLst>
      <p:ext uri="{BB962C8B-B14F-4D97-AF65-F5344CB8AC3E}">
        <p14:creationId xmlns:p14="http://schemas.microsoft.com/office/powerpoint/2010/main" val="379988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183880" cy="54350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1. затруднение дыхания,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2. возникает слабость, вялость, усталость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3. головная боль, сонливость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4. головокружение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5. ухудшение слуха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6. покраснение лица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7. повышение температуры тела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8. нарушается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работа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сердца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9. пульс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учащается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 </a:t>
            </a:r>
          </a:p>
          <a:p>
            <a:pPr marL="0" lvl="0" indent="0">
              <a:buClr>
                <a:srgbClr val="F07F09"/>
              </a:buCl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10.появляется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сильная жажда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11. нередко рвота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12. человек может теряет сознание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530" y="505500"/>
            <a:ext cx="8651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Первые признаки </a:t>
            </a:r>
            <a:r>
              <a:rPr lang="ru-RU" sz="32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теплового </a:t>
            </a:r>
            <a:r>
              <a:rPr lang="ru-RU" sz="32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удара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5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183880" cy="4968552"/>
          </a:xfrm>
        </p:spPr>
        <p:txBody>
          <a:bodyPr>
            <a:normAutofit lnSpcReduction="10000"/>
          </a:bodyPr>
          <a:lstStyle/>
          <a:p>
            <a:pPr marL="514350" lvl="0" indent="-51435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перенести пострадавшего в прохладное место, в тень; </a:t>
            </a:r>
          </a:p>
          <a:p>
            <a:pPr marL="514350" lvl="0" indent="-51435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уложить на спину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 marL="514350" lvl="0" indent="-51435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приподнять голову и повернуть ее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набок,  чтобы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рвотные массы не попали в дыхательные пути; </a:t>
            </a:r>
          </a:p>
          <a:p>
            <a:pPr marL="514350" lvl="0" indent="-51435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расстегнуть одежду или снять ее, ослабить напряжение пояса;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514350" lvl="0" indent="-51435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тело обтереть полотенцем, смоченным холодной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водой (в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тяжелых случаях облить холодной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водой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476672"/>
            <a:ext cx="7351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Помощь при </a:t>
            </a:r>
            <a:r>
              <a:rPr lang="ru-RU" sz="32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тепловом  </a:t>
            </a:r>
            <a:r>
              <a:rPr lang="ru-RU" sz="32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ударе.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482" y="989438"/>
            <a:ext cx="8183880" cy="5463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6. приложить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к затылочной части головы холодный компресс, обмахивать пострадавшего.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7. если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человек в сознании, ему надо давать обильное питье (холодный чай или слегка подсоленную воду).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8. если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пострадавший потерял сознание, ему надо осторожно дать понюхать нашатырный спирт, для чего смоченную в нем ватку несколько раз на 1 с следует поднести к носу пострадавшего.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9. при обмороке приподнять ноги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ru-RU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04664"/>
            <a:ext cx="7351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Помощь при тепловом  ударе.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039" y="1844824"/>
            <a:ext cx="6264696" cy="3602086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Пытаться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напоить пострадавшего в бессознательном состоянии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Погружать пострадавшего в холодную ванну (большая нагрузка на сердце)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602575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99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Что нельзя делать  </a:t>
            </a:r>
            <a:r>
              <a:rPr lang="ru-RU" sz="3200" b="1" dirty="0">
                <a:solidFill>
                  <a:srgbClr val="FF99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при </a:t>
            </a:r>
          </a:p>
          <a:p>
            <a:pPr algn="ctr"/>
            <a:r>
              <a:rPr lang="ru-RU" sz="3200" b="1" dirty="0" smtClean="0">
                <a:solidFill>
                  <a:srgbClr val="FF99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солнечном и тепловом ударе</a:t>
            </a:r>
            <a:r>
              <a:rPr lang="ru-RU" sz="3200" b="1" dirty="0">
                <a:solidFill>
                  <a:srgbClr val="FF99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.</a:t>
            </a:r>
            <a:endParaRPr lang="ru-RU" dirty="0">
              <a:solidFill>
                <a:srgbClr val="FF9900"/>
              </a:solidFill>
            </a:endParaRPr>
          </a:p>
        </p:txBody>
      </p:sp>
      <p:pic>
        <p:nvPicPr>
          <p:cNvPr id="6" name="Рисунок 5" descr="Рисунок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735" y="2060848"/>
            <a:ext cx="2057371" cy="25202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5197286"/>
            <a:ext cx="8211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/>
                <a:cs typeface="Times New Roman"/>
              </a:rPr>
              <a:t>Отличительный признак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/>
                <a:cs typeface="Times New Roman"/>
              </a:rPr>
              <a:t>солнечного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/>
                <a:cs typeface="Times New Roman"/>
              </a:rPr>
              <a:t>удара от теплового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Times New Roman"/>
              <a:cs typeface="Times New Roman"/>
            </a:endParaRP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/>
                <a:cs typeface="Times New Roman"/>
              </a:rPr>
              <a:t>—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/>
                <a:cs typeface="Times New Roman"/>
              </a:rPr>
              <a:t>это на теле человека появляется ожог.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506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764704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99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ПМП при солнечном и тепловом ударе (ролик)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459504"/>
            <a:ext cx="72728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hlinkClick r:id="rId2"/>
              </a:rPr>
              <a:t>http://</a:t>
            </a:r>
            <a:r>
              <a:rPr lang="en-US" sz="2000" b="1" dirty="0" smtClean="0">
                <a:hlinkClick r:id="rId2"/>
              </a:rPr>
              <a:t>learningapps.org/display?v=pt59jc78c16</a:t>
            </a:r>
            <a:endParaRPr lang="ru-RU" sz="20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18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1760" y="404664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99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Отморожение </a:t>
            </a:r>
            <a:endParaRPr lang="ru-RU" dirty="0">
              <a:solidFill>
                <a:srgbClr val="FF99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2" t="38080" r="38957" b="39381"/>
          <a:stretch/>
        </p:blipFill>
        <p:spPr bwMode="auto">
          <a:xfrm>
            <a:off x="467544" y="1412776"/>
            <a:ext cx="1973693" cy="14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40692" y="989439"/>
            <a:ext cx="6048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+mj-lt"/>
              </a:rPr>
              <a:t>-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это поражение тканей тела человека, возникающее в результате воздействия низкой температуры. Наиболее часто отмораживают пальцы ног и рук, уши, щеки, кончик носа.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952" y="3310349"/>
            <a:ext cx="75408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FF99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Причины отморожения: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длительное нахождение на холоде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427" y="4326012"/>
            <a:ext cx="85259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Отморожение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происходит когда человек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значительное</a:t>
            </a:r>
          </a:p>
          <a:p>
            <a:pPr lvl="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время находится на холоде и его организм уже не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в</a:t>
            </a:r>
          </a:p>
          <a:p>
            <a:pPr lvl="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состоянии регулировать температуру тела. На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возможность</a:t>
            </a:r>
          </a:p>
          <a:p>
            <a:pPr lvl="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отморожения оказывают влияние температура воздуха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,</a:t>
            </a:r>
          </a:p>
          <a:p>
            <a:pPr lvl="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влажность и ветер, а также длительность пребывания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Calibri"/>
            </a:endParaRPr>
          </a:p>
          <a:p>
            <a:pPr lvl="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человека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на холоде. </a:t>
            </a:r>
          </a:p>
        </p:txBody>
      </p:sp>
    </p:spTree>
    <p:extLst>
      <p:ext uri="{BB962C8B-B14F-4D97-AF65-F5344CB8AC3E}">
        <p14:creationId xmlns:p14="http://schemas.microsoft.com/office/powerpoint/2010/main" val="217969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80920" cy="57606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200" dirty="0">
                <a:solidFill>
                  <a:srgbClr val="F07F09">
                    <a:tint val="88000"/>
                    <a:satMod val="150000"/>
                  </a:srgbClr>
                </a:solidFill>
                <a:ea typeface="+mn-ea"/>
                <a:cs typeface="+mn-cs"/>
              </a:rPr>
              <a:t>Первые признаки </a:t>
            </a:r>
            <a:r>
              <a:rPr lang="ru-RU" sz="3200" dirty="0" smtClean="0">
                <a:solidFill>
                  <a:srgbClr val="F07F09">
                    <a:tint val="88000"/>
                    <a:satMod val="150000"/>
                  </a:srgbClr>
                </a:solidFill>
                <a:ea typeface="+mn-ea"/>
                <a:cs typeface="+mn-cs"/>
              </a:rPr>
              <a:t>отморожения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1"/>
            <a:ext cx="8183880" cy="180020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ощущение холода 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покалывание 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области отморожению</a:t>
            </a:r>
          </a:p>
          <a:p>
            <a:pPr marL="457200" indent="-457200">
              <a:buAutoNum type="arabicPeriod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ожа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 этом месте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краснеет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 затем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резко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бледнеет и теряет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чувствительность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050" name="Picture 2" descr="C:\Users\Виталий\Documents\документы Надежды\ОБЖ\ОБЖ 6 класс\материал к уроку\отморожение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t="9356" r="56935" b="4408"/>
          <a:stretch/>
        </p:blipFill>
        <p:spPr bwMode="auto">
          <a:xfrm>
            <a:off x="6156176" y="1268760"/>
            <a:ext cx="2160240" cy="375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12757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	Различают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четыре степени отморожения.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Calibri"/>
            </a:endParaRPr>
          </a:p>
          <a:p>
            <a:pPr lvl="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Определение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степени отморожения возможно только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Calibri"/>
            </a:endParaRPr>
          </a:p>
          <a:p>
            <a:pPr lvl="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после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отогревания пострадавшей части тела. </a:t>
            </a:r>
          </a:p>
        </p:txBody>
      </p:sp>
    </p:spTree>
    <p:extLst>
      <p:ext uri="{BB962C8B-B14F-4D97-AF65-F5344CB8AC3E}">
        <p14:creationId xmlns:p14="http://schemas.microsoft.com/office/powerpoint/2010/main" val="41762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576064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sz="3200" dirty="0">
                <a:solidFill>
                  <a:srgbClr val="F07F09">
                    <a:tint val="88000"/>
                    <a:satMod val="150000"/>
                  </a:srgbClr>
                </a:solidFill>
                <a:ea typeface="+mn-ea"/>
                <a:cs typeface="+mn-cs"/>
              </a:rPr>
              <a:t>Помощь при </a:t>
            </a:r>
            <a:r>
              <a:rPr lang="ru-RU" sz="3200" dirty="0" smtClean="0">
                <a:solidFill>
                  <a:srgbClr val="F07F09">
                    <a:tint val="88000"/>
                    <a:satMod val="150000"/>
                  </a:srgbClr>
                </a:solidFill>
                <a:ea typeface="+mn-ea"/>
                <a:cs typeface="+mn-cs"/>
              </a:rPr>
              <a:t>отморожении.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0" t="3410"/>
          <a:stretch/>
        </p:blipFill>
        <p:spPr>
          <a:xfrm>
            <a:off x="5940152" y="1268760"/>
            <a:ext cx="2780402" cy="4248472"/>
          </a:xfrm>
        </p:spPr>
      </p:pic>
      <p:sp>
        <p:nvSpPr>
          <p:cNvPr id="5" name="TextBox 4"/>
          <p:cNvSpPr txBox="1"/>
          <p:nvPr/>
        </p:nvSpPr>
        <p:spPr>
          <a:xfrm>
            <a:off x="467544" y="1087934"/>
            <a:ext cx="778450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Первая помощь состоит </a:t>
            </a:r>
            <a:endParaRPr lang="ru-RU" sz="2400" b="1" u="sng" dirty="0" smtClean="0">
              <a:solidFill>
                <a:schemeClr val="accent2">
                  <a:lumMod val="50000"/>
                </a:schemeClr>
              </a:solidFill>
              <a:ea typeface="Times New Roman"/>
              <a:cs typeface="Times New Roman"/>
            </a:endParaRPr>
          </a:p>
          <a:p>
            <a:endParaRPr lang="ru-RU" sz="2400" b="1" u="sng" dirty="0" smtClean="0">
              <a:solidFill>
                <a:schemeClr val="accent2">
                  <a:lumMod val="50000"/>
                </a:schemeClr>
              </a:solidFill>
              <a:ea typeface="Times New Roman"/>
              <a:cs typeface="Times New Roman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1. в прекращении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охлаждения,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ea typeface="Times New Roman"/>
              <a:cs typeface="Times New Roman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2. доставить пострадавшего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 в ближайшее теплое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помещение,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3.  снять промерзшую обувь,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 носки, перчатки,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4. согреть конечности,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5. восстановить  кровообращение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 в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поражённых холодом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тканях,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 6. срочно вызвать врача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 7. напоить пострадавшего горячим чаем, 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    укутать теплой одеждой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7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Проверка домашнего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183880" cy="5040560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</a:rPr>
              <a:t>Ситуация.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Девочка порезала палец. По совету подруг сорвала лист крапивы и обмотала палец, но кровь не останавливалась, а палец опух.</a:t>
            </a:r>
          </a:p>
          <a:p>
            <a:endParaRPr lang="ru-RU" sz="2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Что нужно было сделать девочке?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Приложить к ране свежий толченый лист крапивы.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Произвести перебинтовку раны стерильным бинтом </a:t>
            </a:r>
          </a:p>
        </p:txBody>
      </p:sp>
    </p:spTree>
    <p:extLst>
      <p:ext uri="{BB962C8B-B14F-4D97-AF65-F5344CB8AC3E}">
        <p14:creationId xmlns:p14="http://schemas.microsoft.com/office/powerpoint/2010/main" val="86649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7635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Первая степень отморожения.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183880" cy="418795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При обморожении I степени 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охлаждённые участки следует согреть до покраснения тёплыми руками, лёгким массажем, растираниями шерстяной тканью, дыханием, а затем наложить ватно-марлевую повязку.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8891"/>
          <a:stretch/>
        </p:blipFill>
        <p:spPr>
          <a:xfrm>
            <a:off x="899592" y="3933056"/>
            <a:ext cx="3554100" cy="1872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4" r="66936"/>
          <a:stretch/>
        </p:blipFill>
        <p:spPr>
          <a:xfrm>
            <a:off x="4860032" y="3903263"/>
            <a:ext cx="2376264" cy="253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2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158" y="1528670"/>
            <a:ext cx="8183880" cy="24763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При 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отморожении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II-IV степени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быстрое согревание, массаж или растирание делать не следует. Наложите на поражённую поверхность теплоизолирующую повязку (слой марли, толстый слой ваты, вновь слой марли, а сверху клеёнку или прорезиненную ткань).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1301" y="40466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Вторая, третья, четвертая степень отморожения</a:t>
            </a:r>
            <a:r>
              <a:rPr lang="ru-RU" sz="36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9209"/>
          <a:stretch/>
        </p:blipFill>
        <p:spPr>
          <a:xfrm>
            <a:off x="357290" y="4365104"/>
            <a:ext cx="2743200" cy="14302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17" r="50000" b="41660"/>
          <a:stretch/>
        </p:blipFill>
        <p:spPr>
          <a:xfrm>
            <a:off x="3136165" y="4012897"/>
            <a:ext cx="2743200" cy="12831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109" b="40951"/>
          <a:stretch/>
        </p:blipFill>
        <p:spPr>
          <a:xfrm>
            <a:off x="5941029" y="4557874"/>
            <a:ext cx="2743200" cy="129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4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ru-RU" dirty="0">
                <a:solidFill>
                  <a:srgbClr val="F07F09">
                    <a:tint val="88000"/>
                    <a:satMod val="150000"/>
                  </a:srgbClr>
                </a:solidFill>
                <a:ea typeface="+mn-ea"/>
                <a:cs typeface="+mn-cs"/>
              </a:rPr>
              <a:t>Вторая, третья, четвертая степень отморожения</a:t>
            </a:r>
            <a:r>
              <a:rPr lang="ru-RU" dirty="0" smtClean="0">
                <a:solidFill>
                  <a:srgbClr val="F07F09">
                    <a:tint val="88000"/>
                    <a:satMod val="150000"/>
                  </a:srgbClr>
                </a:solidFill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183880" cy="3096344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качестве теплоизолирующего материала можно использовать ватники, фуфайки, шерстяную ткань и пр. Пострадавшим дают горячее питьё, горячую пищу, небольшое количество алкоголя, по таблетке аспирина, анальгина, по 2 таблетки «Но-шпа» и папаверина.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7" t="57779"/>
          <a:stretch/>
        </p:blipFill>
        <p:spPr>
          <a:xfrm>
            <a:off x="2535846" y="4221088"/>
            <a:ext cx="4464496" cy="236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8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577064" cy="61951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3200" dirty="0">
                <a:solidFill>
                  <a:srgbClr val="FF9900"/>
                </a:solidFill>
                <a:ea typeface="+mn-ea"/>
                <a:cs typeface="+mn-cs"/>
              </a:rPr>
              <a:t>Что нельзя делать  при </a:t>
            </a:r>
            <a:r>
              <a:rPr lang="ru-RU" sz="3200" dirty="0" smtClean="0">
                <a:solidFill>
                  <a:srgbClr val="FF9900"/>
                </a:solidFill>
                <a:ea typeface="+mn-ea"/>
                <a:cs typeface="+mn-cs"/>
              </a:rPr>
              <a:t>отморожении.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471912" cy="418795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Не рекомендуется растирать больных снегом, так как кровеносные сосуды кистей и стоп очень хрупки и поэтому возможно их повреждение, а возникающие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микроссадины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 на коже способствуют внесению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инфекции, вода , образующаяся при таянии, испаряясь, будет способствовать еще большему охлаждению.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79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392" y="476672"/>
            <a:ext cx="8821608" cy="504056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FF9900"/>
                </a:solidFill>
              </a:rPr>
              <a:t>Что нельзя делать  </a:t>
            </a:r>
            <a:r>
              <a:rPr lang="ru-RU" sz="3200" dirty="0" smtClean="0">
                <a:solidFill>
                  <a:srgbClr val="FF9900"/>
                </a:solidFill>
              </a:rPr>
              <a:t>при отморожении</a:t>
            </a:r>
            <a:r>
              <a:rPr lang="ru-RU" sz="3200" dirty="0">
                <a:solidFill>
                  <a:srgbClr val="FF9900"/>
                </a:solidFill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183880" cy="2520280"/>
          </a:xfrm>
        </p:spPr>
        <p:txBody>
          <a:bodyPr/>
          <a:lstStyle/>
          <a:p>
            <a:pPr marL="0" lvl="0" indent="0">
              <a:lnSpc>
                <a:spcPct val="120000"/>
              </a:lnSpc>
              <a:buClr>
                <a:srgbClr val="F07F09"/>
              </a:buClr>
              <a:buNone/>
            </a:pPr>
            <a:r>
              <a:rPr lang="ru-RU" sz="2400" b="1" dirty="0">
                <a:solidFill>
                  <a:srgbClr val="9F2936">
                    <a:lumMod val="50000"/>
                  </a:srgbClr>
                </a:solidFill>
                <a:ea typeface="Times New Roman"/>
                <a:cs typeface="Times New Roman"/>
              </a:rPr>
              <a:t>Нельзя использовать быстрое отогревание обмороженных конечностей у костра, бесконтрольно применять грелки и тому подобные источники тепла, поскольку это ухудшает течение обморожения.</a:t>
            </a:r>
            <a:endParaRPr lang="ru-RU" sz="2400" b="1" dirty="0">
              <a:solidFill>
                <a:srgbClr val="9F2936">
                  <a:lumMod val="50000"/>
                </a:srgb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6" t="62365" r="1290" b="1768"/>
          <a:stretch/>
        </p:blipFill>
        <p:spPr>
          <a:xfrm>
            <a:off x="5535971" y="3717032"/>
            <a:ext cx="261643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2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20688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99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ПМП при отморожении (ролик).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105835"/>
            <a:ext cx="75608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hlinkClick r:id="rId2"/>
              </a:rPr>
              <a:t>http://</a:t>
            </a:r>
            <a:r>
              <a:rPr lang="en-US" sz="2000" b="1" dirty="0" smtClean="0">
                <a:hlinkClick r:id="rId2"/>
              </a:rPr>
              <a:t>learningapps.org/display?v=pxyww0c1316</a:t>
            </a:r>
            <a:endParaRPr lang="ru-RU" sz="20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9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691520"/>
          </a:xfrm>
        </p:spPr>
        <p:txBody>
          <a:bodyPr/>
          <a:lstStyle/>
          <a:p>
            <a:pPr algn="ctr"/>
            <a:r>
              <a:rPr lang="ru-RU" dirty="0" smtClean="0"/>
              <a:t>Термический ожог-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6" t="26487" r="49815" b="36608"/>
          <a:stretch/>
        </p:blipFill>
        <p:spPr bwMode="auto">
          <a:xfrm>
            <a:off x="539552" y="1124744"/>
            <a:ext cx="281604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1124744"/>
            <a:ext cx="51125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это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травма, которая возникает в результате воздействия на человека открытого огня (пламени), теплового излучения, соприкосновения тела с раскаленными предметами, жидкостями (кипяток) и др.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1972" y="5062164"/>
            <a:ext cx="8272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Различают четыре степени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термического ожога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037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8445" r="50000" b="58444"/>
          <a:stretch/>
        </p:blipFill>
        <p:spPr>
          <a:xfrm>
            <a:off x="2027312" y="4296521"/>
            <a:ext cx="5709592" cy="24403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6195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Ожог первой степени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08912" cy="1368152"/>
          </a:xfrm>
        </p:spPr>
        <p:txBody>
          <a:bodyPr>
            <a:normAutofit fontScale="92500"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при котором поражается только верхний слой кожи, она краснеет, на месте ожога образуется отек, возникает боль.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204864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Ожог второй  </a:t>
            </a:r>
            <a:r>
              <a:rPr lang="ru-RU" sz="32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степени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789639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при нем пораженный участок увлажняется и покрывается волдырями, развивается сильная боль. Необходимо оперативное лечение. </a:t>
            </a:r>
          </a:p>
        </p:txBody>
      </p:sp>
    </p:spTree>
    <p:extLst>
      <p:ext uri="{BB962C8B-B14F-4D97-AF65-F5344CB8AC3E}">
        <p14:creationId xmlns:p14="http://schemas.microsoft.com/office/powerpoint/2010/main" val="348598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5898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F07F09">
                    <a:tint val="88000"/>
                    <a:satMod val="150000"/>
                  </a:srgbClr>
                </a:solidFill>
              </a:rPr>
              <a:t>Ожог </a:t>
            </a:r>
            <a:r>
              <a:rPr lang="ru-RU" sz="32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третьей и четвертой  </a:t>
            </a:r>
            <a:r>
              <a:rPr lang="ru-RU" sz="3200" dirty="0">
                <a:solidFill>
                  <a:srgbClr val="F07F09">
                    <a:tint val="88000"/>
                    <a:satMod val="150000"/>
                  </a:srgbClr>
                </a:solidFill>
              </a:rPr>
              <a:t>степени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939" y="1124744"/>
            <a:ext cx="8183880" cy="172819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поражаются все слои кожи, мышцы, нервы, жировая клетчатка. Требуется срочная госпитализация.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При ожоге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III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степени образуется плотная обуглившаяся кожная  ткань (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струб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).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8667" r="13834" b="59999"/>
          <a:stretch/>
        </p:blipFill>
        <p:spPr>
          <a:xfrm>
            <a:off x="2699791" y="3212976"/>
            <a:ext cx="430822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82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5178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F07F09">
                    <a:tint val="88000"/>
                    <a:satMod val="150000"/>
                  </a:srgbClr>
                </a:solidFill>
              </a:rPr>
              <a:t>Помощь при </a:t>
            </a:r>
            <a:r>
              <a:rPr lang="ru-RU" sz="32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термическом ожоге.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196752"/>
            <a:ext cx="5015528" cy="5112568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1. прекратить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действия поражающего фактора (погасить пламя, убрать раскаленный предмет);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2. снять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одежду и обувь с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пораженного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участка;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3.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охладить место ожога водой, льдом, снегом в течение 10 мин; </a:t>
            </a:r>
          </a:p>
          <a:p>
            <a:pPr marL="457200" lvl="0" indent="-457200">
              <a:spcBef>
                <a:spcPts val="0"/>
              </a:spcBef>
              <a:buClrTx/>
              <a:buSzTx/>
              <a:buAutoNum type="arabicPeriod" startAt="4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наложить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сухую стерильную повязку на обожженный участок тела;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lvl="0" indent="-457200">
              <a:spcBef>
                <a:spcPts val="0"/>
              </a:spcBef>
              <a:buClrTx/>
              <a:buSzTx/>
              <a:buAutoNum type="arabicPeriod" startAt="4"/>
            </a:pPr>
            <a:endParaRPr lang="ru-RU" sz="2400" dirty="0">
              <a:solidFill>
                <a:prstClr val="black"/>
              </a:solidFill>
              <a:latin typeface="Calibri"/>
            </a:endParaRPr>
          </a:p>
          <a:p>
            <a:endParaRPr lang="ru-RU" dirty="0"/>
          </a:p>
        </p:txBody>
      </p:sp>
      <p:pic>
        <p:nvPicPr>
          <p:cNvPr id="4" name="Рисунок 3" descr="Рисунок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84784"/>
            <a:ext cx="2829502" cy="312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7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8388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Проверка домашнего задания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183880" cy="5400600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</a:rPr>
              <a:t>Ситуация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 В походе мальчик споткнулся о корень и рассек колено. Он обработал рану йодом, положил на неё вату и перебинтовал. Вата намертво прилипла к колену и оторвать её было невозможно.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Как надо было поступить, чтобы этого не произошло?</a:t>
            </a:r>
          </a:p>
          <a:p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Поднять ногу, чтобы кровь отхлынула в другую часть тела.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Не надо было накладывать вату, а перебинтовать, обработав йодом края раны.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Обработать рану слюной, подуть на неё и залепить жевательной резинкой.</a:t>
            </a:r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511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517808"/>
          </a:xfrm>
        </p:spPr>
        <p:txBody>
          <a:bodyPr>
            <a:noAutofit/>
          </a:bodyPr>
          <a:lstStyle/>
          <a:p>
            <a:pPr algn="ctr"/>
            <a:r>
              <a:rPr lang="ru-RU" sz="2900" dirty="0">
                <a:solidFill>
                  <a:srgbClr val="F07F09">
                    <a:tint val="88000"/>
                    <a:satMod val="150000"/>
                  </a:srgbClr>
                </a:solidFill>
              </a:rPr>
              <a:t>Помощь при термическом ожоге.</a:t>
            </a:r>
            <a:endParaRPr lang="ru-RU" sz="2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2403" y="1340768"/>
            <a:ext cx="5431029" cy="4464496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5. дать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обильное питье;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6. обработать обожженный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участок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30-40%-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ным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раствором спирта или водкой;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7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.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в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случае обширных ожогов пострадавшего необходимо срочно доставить в лечебное учреждение.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2400" dirty="0">
              <a:solidFill>
                <a:prstClr val="black"/>
              </a:solidFill>
              <a:latin typeface="Calibri"/>
            </a:endParaRPr>
          </a:p>
          <a:p>
            <a:endParaRPr lang="ru-RU" dirty="0"/>
          </a:p>
        </p:txBody>
      </p:sp>
      <p:pic>
        <p:nvPicPr>
          <p:cNvPr id="4098" name="Picture 2" descr="http://edu.convdocs.org/tw_files2/urls_57/16/d-15046/15046_html_m793b035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67445" y="1124744"/>
            <a:ext cx="2573462" cy="249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rkmedia.ollcdn.net/resizer/w640-h360/uploads/34ua-www/petrova/14139778163944.jpg?previ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r="6573"/>
          <a:stretch/>
        </p:blipFill>
        <p:spPr bwMode="auto">
          <a:xfrm>
            <a:off x="415949" y="3717032"/>
            <a:ext cx="287645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92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183880" cy="105156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2400" b="0" dirty="0">
                <a:solidFill>
                  <a:srgbClr val="FF0000"/>
                </a:solidFill>
                <a:effectLst/>
                <a:latin typeface="Calibri"/>
                <a:ea typeface="+mn-ea"/>
                <a:cs typeface="+mn-cs"/>
              </a:rPr>
              <a:t/>
            </a:r>
            <a:br>
              <a:rPr lang="ru-RU" sz="2400" b="0" dirty="0">
                <a:solidFill>
                  <a:srgbClr val="FF0000"/>
                </a:solidFill>
                <a:effectLst/>
                <a:latin typeface="Calibri"/>
                <a:ea typeface="+mn-ea"/>
                <a:cs typeface="+mn-cs"/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87288"/>
            <a:ext cx="8112202" cy="3456384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оставлять пострадавшего в зоне действия поражающего фактора; </a:t>
            </a:r>
          </a:p>
          <a:p>
            <a:pPr marL="0" lvl="0" indent="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отрывать прилипшие к ране одежду, посторонние предметы;</a:t>
            </a:r>
          </a:p>
          <a:p>
            <a:pPr marL="0" lvl="0" indent="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вскрывать ожоговые волдыри; </a:t>
            </a:r>
          </a:p>
          <a:p>
            <a:pPr marL="0" lvl="0" indent="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обрывать обгоревшие ткани; наносить на пораженный участок мазь, крем, жир; </a:t>
            </a:r>
          </a:p>
          <a:p>
            <a:pPr marL="0" lvl="0" indent="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оставлять на длительное время (более 1 ч) открытым пораженный участок.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48679"/>
            <a:ext cx="868859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При термических ожогах запрещается:</a:t>
            </a:r>
            <a:endParaRPr lang="ru-RU" dirty="0"/>
          </a:p>
        </p:txBody>
      </p:sp>
      <p:pic>
        <p:nvPicPr>
          <p:cNvPr id="5" name="Рисунок 4" descr="Рисунок19.jpg"/>
          <p:cNvPicPr>
            <a:picLocks noChangeAspect="1"/>
          </p:cNvPicPr>
          <p:nvPr/>
        </p:nvPicPr>
        <p:blipFill>
          <a:blip r:embed="rId2">
            <a:lum bright="23000" contrast="12000"/>
          </a:blip>
          <a:stretch>
            <a:fillRect/>
          </a:stretch>
        </p:blipFill>
        <p:spPr>
          <a:xfrm>
            <a:off x="3327484" y="4624975"/>
            <a:ext cx="2669907" cy="204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093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547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Вопросы для повторения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183880" cy="5688632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00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 Что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является причиной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солнечного и теплового удара?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Что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нельзя делать при солнечном ударе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pPr lvl="0">
              <a:spcAft>
                <a:spcPts val="1000"/>
              </a:spcAft>
              <a:buClr>
                <a:srgbClr val="F07F09"/>
              </a:buClr>
            </a:pPr>
            <a:r>
              <a:rPr lang="ru-RU" sz="2400" b="1" dirty="0">
                <a:solidFill>
                  <a:srgbClr val="9F2936">
                    <a:lumMod val="50000"/>
                  </a:srgbClr>
                </a:solidFill>
                <a:ea typeface="Calibri"/>
                <a:cs typeface="Times New Roman"/>
              </a:rPr>
              <a:t> Что является причиной обморожения и переохлаждения?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Какие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признаки характерны тепловому и солнечному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удару?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Какие признаки характерны обморожению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переохлаждению?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 какой последовательности следует оказывать первую медицинскую помощь при тепловом и солнечном ударе? 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 какой последовательности оказывается первая медицинская помощь при отморожениях?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 какой последовательности оказывается первая медицинская помощь при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термическом ожоге?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41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913" y="332656"/>
            <a:ext cx="8183880" cy="6195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Решите кроссворд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6" t="30847" r="14265" b="11290"/>
          <a:stretch/>
        </p:blipFill>
        <p:spPr bwMode="auto">
          <a:xfrm>
            <a:off x="1115615" y="1196752"/>
            <a:ext cx="7064477" cy="423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5661248"/>
            <a:ext cx="6848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3"/>
              </a:rPr>
              <a:t>http://</a:t>
            </a:r>
            <a:r>
              <a:rPr lang="en-US" b="1" dirty="0" smtClean="0">
                <a:hlinkClick r:id="rId3"/>
              </a:rPr>
              <a:t>learningapps.org/display?v=pr1e1my0316</a:t>
            </a:r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5049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18643" y="404664"/>
            <a:ext cx="504977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Соберите </a:t>
            </a:r>
          </a:p>
          <a:p>
            <a:pPr algn="ctr"/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пазл</a:t>
            </a:r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«Угадай-ка»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7168" y="1486524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learningapps.org/display?v=pzv133d4316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77572" y="1871989"/>
            <a:ext cx="65527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Признаки ожога, отморожения 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теплового удара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2" t="18652" r="18194" b="18846"/>
          <a:stretch/>
        </p:blipFill>
        <p:spPr bwMode="auto">
          <a:xfrm>
            <a:off x="2258646" y="2708919"/>
            <a:ext cx="4709776" cy="355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4310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547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8183880" cy="41879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 6.3,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Вопросы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стр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147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Заполнить таблицу на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стр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147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705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183880" cy="4187952"/>
          </a:xfrm>
        </p:spPr>
        <p:txBody>
          <a:bodyPr>
            <a:normAutofit fontScale="925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learningapps.org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yandex.ru/images</a:t>
            </a:r>
            <a:endParaRPr lang="ru-RU" dirty="0" smtClean="0"/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А. Т. Смирнов, Б. О. Хренников. «Основы безопасности жизнедеятельности.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6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класс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  <a:p>
            <a:pPr lvl="0">
              <a:buClr>
                <a:srgbClr val="F07F09"/>
              </a:buClr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«Основы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безопасности жизнедеятельности. 6 класс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», Саратов, Лицей, 2009 г</a:t>
            </a:r>
          </a:p>
          <a:p>
            <a:pPr lvl="0">
              <a:buClr>
                <a:srgbClr val="F07F09"/>
              </a:buClr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Поурочные планы.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«Основы безопасности жизнедеятельности. 6 класс»,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Экстремум, Волгоград, 2005 г</a:t>
            </a:r>
          </a:p>
          <a:p>
            <a:pPr lvl="0">
              <a:buClr>
                <a:srgbClr val="F07F09"/>
              </a:buClr>
            </a:pP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18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183880" cy="48245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Дать определение понятиям: ссадина, вывих, потертость, ушиб    </a:t>
            </a:r>
          </a:p>
          <a:p>
            <a:pPr marL="0" indent="0">
              <a:buNone/>
            </a:pPr>
            <a:r>
              <a:rPr lang="en-US" b="1" dirty="0" smtClean="0">
                <a:hlinkClick r:id="rId2"/>
              </a:rPr>
              <a:t>http</a:t>
            </a:r>
            <a:r>
              <a:rPr lang="en-US" b="1" dirty="0">
                <a:hlinkClick r:id="rId2"/>
              </a:rPr>
              <a:t>://</a:t>
            </a:r>
            <a:r>
              <a:rPr lang="en-US" b="1" dirty="0" smtClean="0">
                <a:hlinkClick r:id="rId2"/>
              </a:rPr>
              <a:t>learningapps.org/display?v=pi5efa9mk16</a:t>
            </a:r>
            <a:endParaRPr lang="ru-RU" b="1" dirty="0" smtClean="0"/>
          </a:p>
          <a:p>
            <a:pPr marL="0" indent="0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Оказание первой помощи при травмах (найти пару травма-первая помощь) </a:t>
            </a:r>
            <a:r>
              <a:rPr lang="en-US" b="1" dirty="0">
                <a:hlinkClick r:id="rId3"/>
              </a:rPr>
              <a:t>http://</a:t>
            </a:r>
            <a:r>
              <a:rPr lang="en-US" b="1" dirty="0" smtClean="0">
                <a:hlinkClick r:id="rId3"/>
              </a:rPr>
              <a:t>learningapps.org/display?v=p54ua8z4316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     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444075"/>
            <a:ext cx="7370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Проверка домашнего задания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02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716137"/>
              </p:ext>
            </p:extLst>
          </p:nvPr>
        </p:nvGraphicFramePr>
        <p:xfrm>
          <a:off x="493713" y="1163638"/>
          <a:ext cx="8183562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1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1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Вид травмы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Признаки травмы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Ссадина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Головка кости вышла за пределы своего нормального положения, отек, изменение длины конечности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Потертость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Травма сопровождается точечным кровотечением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Ушиб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Повреждение верхнего слоя кожи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Вывих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Боль при малейшем движении в суставе или мышце, припухлость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Растяжение и разрыв связок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Кровоизлияние в глубоколежащие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ткани, образование синяка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544324"/>
            <a:ext cx="7370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Проверка домашнего задания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987824" y="1988840"/>
            <a:ext cx="2952328" cy="164360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419872" y="3525084"/>
            <a:ext cx="2520280" cy="7680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275856" y="1988840"/>
            <a:ext cx="2016224" cy="28443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023828" y="4149080"/>
            <a:ext cx="2772308" cy="20882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3419872" y="5193196"/>
            <a:ext cx="2736304" cy="10441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84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6049" y="404664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Оказание первой помощи </a:t>
            </a:r>
            <a:endParaRPr lang="ru-RU" sz="3200" b="1" dirty="0" smtClean="0">
              <a:solidFill>
                <a:srgbClr val="F07F09">
                  <a:tint val="88000"/>
                  <a:satMod val="15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ea typeface="+mj-ea"/>
              <a:cs typeface="+mj-cs"/>
            </a:endParaRPr>
          </a:p>
          <a:p>
            <a:pPr algn="ctr"/>
            <a:r>
              <a:rPr lang="ru-RU" sz="32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при </a:t>
            </a:r>
            <a:r>
              <a:rPr lang="ru-RU" sz="32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тепловом </a:t>
            </a:r>
            <a:r>
              <a:rPr lang="ru-RU" sz="32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и </a:t>
            </a:r>
            <a:r>
              <a:rPr lang="ru-RU" sz="32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солнечном ударе, </a:t>
            </a:r>
            <a:endParaRPr lang="ru-RU" sz="3200" b="1" dirty="0" smtClean="0">
              <a:solidFill>
                <a:srgbClr val="F07F09">
                  <a:tint val="88000"/>
                  <a:satMod val="15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ea typeface="+mj-ea"/>
              <a:cs typeface="+mj-cs"/>
            </a:endParaRPr>
          </a:p>
          <a:p>
            <a:pPr algn="ctr"/>
            <a:r>
              <a:rPr lang="ru-RU" sz="32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отморожении </a:t>
            </a:r>
            <a:r>
              <a:rPr lang="ru-RU" sz="32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и ожоге.</a:t>
            </a:r>
            <a:endParaRPr lang="ru-RU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2960292" cy="276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63889" y="2133500"/>
            <a:ext cx="5207096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Солнечный удар- </a:t>
            </a:r>
          </a:p>
          <a:p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состояние,</a:t>
            </a:r>
          </a:p>
          <a:p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возникающее из-за сильного </a:t>
            </a:r>
          </a:p>
          <a:p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перегрева головы прямыми солнечными  лучами,</a:t>
            </a:r>
          </a:p>
          <a:p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под воздействием которых</a:t>
            </a:r>
          </a:p>
          <a:p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мозговые кровеносные сосуды </a:t>
            </a:r>
          </a:p>
          <a:p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расширяются и происходит прилив </a:t>
            </a:r>
          </a:p>
          <a:p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крови к голове</a:t>
            </a:r>
            <a:endParaRPr lang="ru-RU" sz="24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21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183880" cy="4968552"/>
          </a:xfrm>
        </p:spPr>
        <p:txBody>
          <a:bodyPr>
            <a:normAutofit lnSpcReduction="10000"/>
          </a:bodyPr>
          <a:lstStyle/>
          <a:p>
            <a:pPr marL="457200" lvl="0" indent="-45720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покраснение лица 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Calibri"/>
            </a:endParaRPr>
          </a:p>
          <a:p>
            <a:pPr marL="457200" lvl="0" indent="-45720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п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овышение температуры тела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у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силение потоотделения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сильные головные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боли, слабость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у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чащение пульса и дыхания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появляется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тошнота, рвота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головокружение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потемнение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в глазах 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Calibri"/>
            </a:endParaRPr>
          </a:p>
          <a:p>
            <a:pPr marL="514350" lvl="0" indent="-51435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ш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ум в ушах</a:t>
            </a:r>
          </a:p>
          <a:p>
            <a:pPr marL="514350" lvl="0" indent="-51435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Нередко ожоги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I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или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 II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 степени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3895" y="457114"/>
            <a:ext cx="883447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ru-RU" sz="32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Первые признаки солнечного удара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5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9.JPG"/>
          <p:cNvPicPr>
            <a:picLocks noChangeAspect="1"/>
          </p:cNvPicPr>
          <p:nvPr/>
        </p:nvPicPr>
        <p:blipFill>
          <a:blip r:embed="rId2">
            <a:lum bright="14000"/>
          </a:blip>
          <a:stretch>
            <a:fillRect/>
          </a:stretch>
        </p:blipFill>
        <p:spPr>
          <a:xfrm>
            <a:off x="5724128" y="1268760"/>
            <a:ext cx="2880320" cy="353334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3528392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    1.         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Пострадавшего следует немедленно уложить с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приподнятой головой (повернуть ее набок)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в тенистом месте или прохладном помещении.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     2.            С пострадавшего нужно снять одежду,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ослабить ремни, уложить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и обернуть во влажные простыни или полотенца.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     3.            На голову пострадавшего положить пузырь со льдом или с холодной водой, или холодный компресс.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     4.            При перегревании важно в первую очередь охлаждать голову, так как в этом случае особенно страдает центральная нервная система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.</a:t>
            </a:r>
          </a:p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496144"/>
            <a:ext cx="7534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Помощь при солнечном ударе.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7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61447"/>
            <a:ext cx="8183880" cy="3096344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F07F09"/>
              </a:buClr>
              <a:buNone/>
            </a:pPr>
            <a:r>
              <a:rPr lang="ru-RU" sz="2400" b="1" dirty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    5</a:t>
            </a:r>
            <a:r>
              <a:rPr lang="ru-RU" sz="2400" b="1" dirty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.            Нельзя пострадавшего погружать в холодную воду, так как возможна </a:t>
            </a:r>
            <a:r>
              <a:rPr lang="ru-RU" sz="2400" b="1" dirty="0" smtClean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остановка сердца.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F07F09"/>
              </a:buClr>
              <a:buNone/>
            </a:pPr>
            <a:r>
              <a:rPr lang="ru-RU" sz="2400" b="1" dirty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      6.            Охлаждение следует проводить постепенно, избегая большой разницы температур.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F07F09"/>
              </a:buClr>
              <a:buNone/>
            </a:pPr>
            <a:r>
              <a:rPr lang="ru-RU" sz="2400" b="1" dirty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      7.            Давать </a:t>
            </a:r>
            <a:r>
              <a:rPr lang="ru-RU" sz="2400" b="1" dirty="0" smtClean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пострадавшему 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F07F09"/>
              </a:buClr>
              <a:buNone/>
            </a:pPr>
            <a:r>
              <a:rPr lang="ru-RU" sz="2400" b="1" dirty="0" smtClean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обильное </a:t>
            </a:r>
            <a:r>
              <a:rPr lang="ru-RU" sz="2400" b="1" dirty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холодное питье (вода, </a:t>
            </a:r>
            <a:r>
              <a:rPr lang="ru-RU" sz="2400" b="1" dirty="0" smtClean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чай</a:t>
            </a:r>
            <a:r>
              <a:rPr lang="ru-RU" sz="2400" b="1" dirty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, </a:t>
            </a:r>
            <a:endParaRPr lang="ru-RU" sz="2400" b="1" dirty="0" smtClean="0">
              <a:solidFill>
                <a:srgbClr val="9F2936">
                  <a:lumMod val="50000"/>
                </a:srgbClr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F07F09"/>
              </a:buClr>
              <a:buNone/>
            </a:pPr>
            <a:r>
              <a:rPr lang="ru-RU" sz="2400" b="1" dirty="0" smtClean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кофе</a:t>
            </a:r>
            <a:r>
              <a:rPr lang="ru-RU" sz="2400" b="1" dirty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, сок</a:t>
            </a:r>
            <a:r>
              <a:rPr lang="ru-RU" sz="2400" b="1" dirty="0" smtClean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), обмахивать пострадавшего.</a:t>
            </a:r>
            <a:endParaRPr lang="ru-RU" sz="2400" b="1" dirty="0">
              <a:solidFill>
                <a:srgbClr val="9F2936">
                  <a:lumMod val="50000"/>
                </a:srgbClr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F07F09"/>
              </a:buClr>
              <a:buNone/>
            </a:pPr>
            <a:r>
              <a:rPr lang="ru-RU" sz="2400" b="1" dirty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      8.            При наличие ожогов </a:t>
            </a:r>
            <a:r>
              <a:rPr lang="ru-RU" sz="2400" b="1" dirty="0" smtClean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пузыри 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F07F09"/>
              </a:buClr>
              <a:buNone/>
            </a:pPr>
            <a:r>
              <a:rPr lang="ru-RU" sz="2400" b="1" dirty="0" smtClean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не </a:t>
            </a:r>
            <a:r>
              <a:rPr lang="ru-RU" sz="2400" b="1" dirty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вскрывать, наложить сухую </a:t>
            </a:r>
            <a:r>
              <a:rPr lang="ru-RU" sz="2400" b="1" dirty="0" smtClean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стерильную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F07F09"/>
              </a:buClr>
              <a:buNone/>
            </a:pPr>
            <a:r>
              <a:rPr lang="ru-RU" sz="2400" b="1" dirty="0" smtClean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повязку и обратиться в лечебное учреждение.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667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Помощь при солнечном ударе.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Рисунок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066" y="3068960"/>
            <a:ext cx="2816390" cy="274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4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623</TotalTime>
  <Words>1606</Words>
  <Application>Microsoft Office PowerPoint</Application>
  <PresentationFormat>Экран (4:3)</PresentationFormat>
  <Paragraphs>213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Calibri</vt:lpstr>
      <vt:lpstr>Times New Roman</vt:lpstr>
      <vt:lpstr>Verdana</vt:lpstr>
      <vt:lpstr>Wingdings</vt:lpstr>
      <vt:lpstr>Wingdings 2</vt:lpstr>
      <vt:lpstr>Аспект</vt:lpstr>
      <vt:lpstr>ПЕРВАЯ ПОМОЩЬ ПРИ ВОЗДЕЙСТВИИ ВЫСОКИХ И НИЗКИХ ТЕМПЕРАТУР</vt:lpstr>
      <vt:lpstr>Проверка домашнего задания</vt:lpstr>
      <vt:lpstr>Проверка домашнего задания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Первые признаки отморожения</vt:lpstr>
      <vt:lpstr>Помощь при отморожении.</vt:lpstr>
      <vt:lpstr>Первая степень отморожения.</vt:lpstr>
      <vt:lpstr>Презентация PowerPoint</vt:lpstr>
      <vt:lpstr>Вторая, третья, четвертая степень отморожения.</vt:lpstr>
      <vt:lpstr>Что нельзя делать  при отморожении.</vt:lpstr>
      <vt:lpstr>Что нельзя делать  при отморожении.</vt:lpstr>
      <vt:lpstr>Презентация PowerPoint</vt:lpstr>
      <vt:lpstr>Термический ожог-</vt:lpstr>
      <vt:lpstr>Ожог первой степени</vt:lpstr>
      <vt:lpstr>Ожог третьей и четвертой  степени</vt:lpstr>
      <vt:lpstr>Помощь при термическом ожоге.</vt:lpstr>
      <vt:lpstr>Помощь при термическом ожоге.</vt:lpstr>
      <vt:lpstr>  </vt:lpstr>
      <vt:lpstr>Вопросы для повторения.</vt:lpstr>
      <vt:lpstr>Решите кроссворд</vt:lpstr>
      <vt:lpstr>Презентация PowerPoint</vt:lpstr>
      <vt:lpstr>Домашнее задание</vt:lpstr>
      <vt:lpstr>Ресурсы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Оказание первой помощи при тепловом и солнечном ударе, отморожении и ожоге.</dc:title>
  <dc:creator>Виталий</dc:creator>
  <cp:lastModifiedBy>User</cp:lastModifiedBy>
  <cp:revision>110</cp:revision>
  <dcterms:created xsi:type="dcterms:W3CDTF">2016-04-03T18:40:02Z</dcterms:created>
  <dcterms:modified xsi:type="dcterms:W3CDTF">2020-05-13T05:47:44Z</dcterms:modified>
</cp:coreProperties>
</file>