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6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48C186-A52E-4EF0-BCE2-F037F35B13E2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display?v=pt59jc78c1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display?v=pxyww0c131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r1e1my031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earningapps.org/display?v=pzv133d431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54ua8z4316" TargetMode="External"/><Relationship Id="rId2" Type="http://schemas.openxmlformats.org/officeDocument/2006/relationships/hyperlink" Target="http://learningapps.org/display?v=pi5efa9mk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3" y="1772816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ПЕРВАЯ ПОМОЩЬ ПРИ ВОЗДЕЙСТВИИ ВЫСОКИХ И НИЗКИХ ТЕМПЕРАТУР</a:t>
            </a:r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3185159" y="5222722"/>
            <a:ext cx="549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подготовил: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Преподаватель ОБЖ Гузенко Юрий Вениаминович</a:t>
            </a:r>
          </a:p>
        </p:txBody>
      </p:sp>
      <p:pic>
        <p:nvPicPr>
          <p:cNvPr id="1026" name="Picture 2" descr="C:\Users\Виталий\Documents\документы Надежды\ОБЖ\ОБЖ 6 класс\материал к уроку\солнечный удар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53065" r="31128" b="6612"/>
          <a:stretch/>
        </p:blipFill>
        <p:spPr bwMode="auto">
          <a:xfrm>
            <a:off x="553648" y="3861048"/>
            <a:ext cx="2603910" cy="24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37" y="1124744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Чтобы избежать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солнечного удара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необходимо в жаркие солнечные дни держать голову покрытой, находиться в месте, закрытом от воздействия пря­мых солнечных лучей, понемногу пить воду и чаще полоскать рот водой. Если предстоит длительный переход в знойный день, лучше переход начать утром рано, а в самое жаркое время дня остановиться на отдых в прохладном месте.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солнечном ударе.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>
            <a:lum bright="16000" contrast="10000"/>
          </a:blip>
          <a:stretch>
            <a:fillRect/>
          </a:stretch>
        </p:blipFill>
        <p:spPr>
          <a:xfrm>
            <a:off x="5364088" y="4365104"/>
            <a:ext cx="3168352" cy="21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95936" y="1340768"/>
            <a:ext cx="4626159" cy="502118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Тепловой удар наступает, когда тепло, образующееся в теле (например, во время движения по маршруту), не передается во внешнюю среду и в организме нарушается теплообмен.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Тепловой удар случается не только в жаркую погоду, но и при интенсивной физической нагрузке, когда отдача тепла тела человека во внешнюю среду затруднена из-за непроницаемой, плотной одежды.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58823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Тепловой 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удар -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2">
            <a:lum bright="16000"/>
          </a:blip>
          <a:stretch>
            <a:fillRect/>
          </a:stretch>
        </p:blipFill>
        <p:spPr>
          <a:xfrm>
            <a:off x="373154" y="3573016"/>
            <a:ext cx="3525383" cy="2644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154" y="1208371"/>
            <a:ext cx="3847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это болезненное состояние, вызванное перегревом тела. </a:t>
            </a:r>
          </a:p>
        </p:txBody>
      </p:sp>
    </p:spTree>
    <p:extLst>
      <p:ext uri="{BB962C8B-B14F-4D97-AF65-F5344CB8AC3E}">
        <p14:creationId xmlns:p14="http://schemas.microsoft.com/office/powerpoint/2010/main" val="37998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54350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1. затруднение дыхания,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2. возникает слабость, вялость, усталость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3. головная боль, сонливость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4. головокружение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5. ухудшение слуха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6. покраснение лица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7. повышение температуры тела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8. нарушается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работа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сердца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9. пульс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учащается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10.появляется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сильная жажда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11. нередко рвота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12. человек может теряет сознание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530" y="505500"/>
            <a:ext cx="8651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Первые признаки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теплового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удара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968552"/>
          </a:xfrm>
        </p:spPr>
        <p:txBody>
          <a:bodyPr>
            <a:normAutofit lnSpcReduction="10000"/>
          </a:bodyPr>
          <a:lstStyle/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перенести пострадавшего в прохладное место, в тень; 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уложить на спину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приподнять голову и повернуть ее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набок,  чтобы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рвотные массы не попали в дыхательные пути; 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расстегнуть одежду или снять ее, ослабить напряжение пояса;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тело обтереть полотенцем, смоченным холодной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водой (в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тяжелых случаях облить холодной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водой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35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тепловом 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ударе.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482" y="989438"/>
            <a:ext cx="8183880" cy="546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приложить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 затылочной части головы холодный компресс, обмахивать пострадавшего.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7. если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человек в сознании, ему надо давать обильное питье (холодный чай или слегка подсоленную воду).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8. если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пострадавший потерял сознание, ему надо осторожно дать понюхать нашатырный спирт, для чего смоченную в нем ватку несколько раз на 1 с следует поднести к носу пострадавшего.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9. при обмороке приподнять ноги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35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тепловом  ударе.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39" y="1844824"/>
            <a:ext cx="6264696" cy="360208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Пытаться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напоить пострадавшего в бессознательном состоянии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Погружать пострадавшего в холодную ванну (большая нагрузка на сердце)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2575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Что нельзя делать  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 </a:t>
            </a:r>
          </a:p>
          <a:p>
            <a:pPr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солнечном и тепловом ударе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6" name="Рисунок 5" descr="Рисунок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35" y="2060848"/>
            <a:ext cx="2057371" cy="2520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197286"/>
            <a:ext cx="821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Отличительный признак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солнечного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удара от теплового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—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это на теле человека появляется ожог.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506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ПМП при солнечном и тепловом ударе (ролик)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59504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learningapps.org/display?v=pt59jc78c16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4046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Отморожение 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2" t="38080" r="38957" b="39381"/>
          <a:stretch/>
        </p:blipFill>
        <p:spPr bwMode="auto">
          <a:xfrm>
            <a:off x="467544" y="1412776"/>
            <a:ext cx="1973693" cy="14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40692" y="989439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это поражение тканей тела человека, возникающее в результате воздействия низкой температуры. Наиболее часто отмораживают пальцы ног и рук, уши, щеки, кончик носа.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52" y="3310349"/>
            <a:ext cx="7540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Причины отморожения: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длительное нахождение на холоде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27" y="4326012"/>
            <a:ext cx="8525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Отморожение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происходит когда человек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значительное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время находится на холоде и его организм уже не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состоянии регулировать температуру тела.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возможность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отморожения оказывают влияние температура воздуха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,</a:t>
            </a: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влажность и ветер, а также длительность пребывания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человека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на холоде. </a:t>
            </a:r>
          </a:p>
        </p:txBody>
      </p:sp>
    </p:spTree>
    <p:extLst>
      <p:ext uri="{BB962C8B-B14F-4D97-AF65-F5344CB8AC3E}">
        <p14:creationId xmlns:p14="http://schemas.microsoft.com/office/powerpoint/2010/main" val="21796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5760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Первые признаки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отморожения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1"/>
            <a:ext cx="8183880" cy="18002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ощущение холода 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покалывание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области отморожению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ожа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этом месте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краснеет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затем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резко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бледнеет и теряет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чувствительность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C:\Users\Виталий\Documents\документы Надежды\ОБЖ\ОБЖ 6 класс\материал к уроку\отмороже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9356" r="56935" b="4408"/>
          <a:stretch/>
        </p:blipFill>
        <p:spPr bwMode="auto">
          <a:xfrm>
            <a:off x="6156176" y="1268760"/>
            <a:ext cx="2160240" cy="37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12757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	Различают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четыре степени отморожения.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Определение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степени отморожения возможно только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после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отогревания пострадавшей части тела. </a:t>
            </a:r>
          </a:p>
        </p:txBody>
      </p:sp>
    </p:spTree>
    <p:extLst>
      <p:ext uri="{BB962C8B-B14F-4D97-AF65-F5344CB8AC3E}">
        <p14:creationId xmlns:p14="http://schemas.microsoft.com/office/powerpoint/2010/main" val="41762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Помощь при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отморожении.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0" t="3410"/>
          <a:stretch/>
        </p:blipFill>
        <p:spPr>
          <a:xfrm>
            <a:off x="5940152" y="1268760"/>
            <a:ext cx="2780402" cy="4248472"/>
          </a:xfrm>
        </p:spPr>
      </p:pic>
      <p:sp>
        <p:nvSpPr>
          <p:cNvPr id="5" name="TextBox 4"/>
          <p:cNvSpPr txBox="1"/>
          <p:nvPr/>
        </p:nvSpPr>
        <p:spPr>
          <a:xfrm>
            <a:off x="467544" y="1087934"/>
            <a:ext cx="778450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Первая помощь состоит </a:t>
            </a:r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  <a:p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1. в прекращении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охлаждения,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2. доставить пострадавшего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в ближайшее теплое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помещение,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3.  снять промерзшую обувь,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носки, перчатки,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4. согреть конечности,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5. восстановить  кровообращение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поражённых холодом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тканях,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6. срочно вызвать врача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7. напоить пострадавшего горячим чаем,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   укутать теплой одеждой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504056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Ситуация.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Девочка порезала палец. По совету подруг сорвала лист крапивы и обмотала палец, но кровь не останавливалась, а палец опух.</a:t>
            </a:r>
          </a:p>
          <a:p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Что нужно было сделать девочке?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Приложить к ране свежий толченый лист крапивы.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Произвести перебинтовку раны стерильным бинтом </a:t>
            </a:r>
          </a:p>
        </p:txBody>
      </p:sp>
    </p:spTree>
    <p:extLst>
      <p:ext uri="{BB962C8B-B14F-4D97-AF65-F5344CB8AC3E}">
        <p14:creationId xmlns:p14="http://schemas.microsoft.com/office/powerpoint/2010/main" val="8664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6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степень отморожения.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При обморожении I степени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охлаждённые участки следует согреть до покраснения тёплыми руками, лёгким массажем, растираниями шерстяной тканью, дыханием, а затем наложить ватно-марлевую повязку.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891"/>
          <a:stretch/>
        </p:blipFill>
        <p:spPr>
          <a:xfrm>
            <a:off x="899592" y="3933056"/>
            <a:ext cx="355410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4" r="66936"/>
          <a:stretch/>
        </p:blipFill>
        <p:spPr>
          <a:xfrm>
            <a:off x="4860032" y="3903263"/>
            <a:ext cx="2376264" cy="25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58" y="1528670"/>
            <a:ext cx="8183880" cy="2476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При 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отморожении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II-IV степени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быстрое согревание, массаж или растирание делать не следует. Наложите на поражённую поверхность теплоизолирующую повязку (слой марли, толстый слой ваты, вновь слой марли, а сверху клеёнку или прорезиненную ткань).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301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Вторая, третья, четвертая степень отморожения</a:t>
            </a:r>
            <a:r>
              <a:rPr lang="ru-RU" sz="36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9209"/>
          <a:stretch/>
        </p:blipFill>
        <p:spPr>
          <a:xfrm>
            <a:off x="357290" y="4365104"/>
            <a:ext cx="2743200" cy="1430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7" r="50000" b="41660"/>
          <a:stretch/>
        </p:blipFill>
        <p:spPr>
          <a:xfrm>
            <a:off x="3136165" y="4012897"/>
            <a:ext cx="2743200" cy="1283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109" b="40951"/>
          <a:stretch/>
        </p:blipFill>
        <p:spPr>
          <a:xfrm>
            <a:off x="5941029" y="4557874"/>
            <a:ext cx="2743200" cy="12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Вторая, третья, четвертая степень отморожения</a:t>
            </a:r>
            <a:r>
              <a:rPr lang="ru-RU" dirty="0" smtClean="0">
                <a:solidFill>
                  <a:srgbClr val="F07F09">
                    <a:tint val="88000"/>
                    <a:satMod val="150000"/>
                  </a:srgbClr>
                </a:solidFill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309634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качестве теплоизолирующего материала можно использовать ватники, фуфайки, шерстяную ткань и пр. Пострадавшим дают горячее питьё, горячую пищу, небольшое количество алкоголя, по таблетке аспирина, анальгина, по 2 таблетки «Но-шпа» и папаверина.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t="57779"/>
          <a:stretch/>
        </p:blipFill>
        <p:spPr>
          <a:xfrm>
            <a:off x="2535846" y="4221088"/>
            <a:ext cx="4464496" cy="23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577064" cy="6195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dirty="0">
                <a:solidFill>
                  <a:srgbClr val="FF9900"/>
                </a:solidFill>
                <a:ea typeface="+mn-ea"/>
                <a:cs typeface="+mn-cs"/>
              </a:rPr>
              <a:t>Что нельзя делать  при </a:t>
            </a:r>
            <a:r>
              <a:rPr lang="ru-RU" sz="3200" dirty="0" smtClean="0">
                <a:solidFill>
                  <a:srgbClr val="FF9900"/>
                </a:solidFill>
                <a:ea typeface="+mn-ea"/>
                <a:cs typeface="+mn-cs"/>
              </a:rPr>
              <a:t>отморожении.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471912" cy="41879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Не рекомендуется растирать больных снегом, так как кровеносные сосуды кистей и стоп очень хрупки и поэтому возможно их повреждение, а возникающие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микроссадины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 на коже способствуют внесению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инфекции, вода , образующаяся при таянии, испаряясь, будет способствовать еще большему охлаждению.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7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92" y="476672"/>
            <a:ext cx="8821608" cy="50405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9900"/>
                </a:solidFill>
              </a:rPr>
              <a:t>Что нельзя делать  </a:t>
            </a:r>
            <a:r>
              <a:rPr lang="ru-RU" sz="3200" dirty="0" smtClean="0">
                <a:solidFill>
                  <a:srgbClr val="FF9900"/>
                </a:solidFill>
              </a:rPr>
              <a:t>при отморожении</a:t>
            </a:r>
            <a:r>
              <a:rPr lang="ru-RU" sz="3200" dirty="0">
                <a:solidFill>
                  <a:srgbClr val="FF990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2520280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ea typeface="Times New Roman"/>
                <a:cs typeface="Times New Roman"/>
              </a:rPr>
              <a:t>Нельзя использовать быстрое отогревание обмороженных конечностей у костра, бесконтрольно применять грелки и тому подобные источники тепла, поскольку это ухудшает течение обморожения.</a:t>
            </a:r>
            <a:endParaRPr lang="ru-RU" sz="2400" b="1" dirty="0">
              <a:solidFill>
                <a:srgbClr val="9F2936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6" t="62365" r="1290" b="1768"/>
          <a:stretch/>
        </p:blipFill>
        <p:spPr>
          <a:xfrm>
            <a:off x="5535971" y="3717032"/>
            <a:ext cx="26164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ПМП при отморожении (ролик).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05835"/>
            <a:ext cx="75608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learningapps.org/display?v=pxyww0c1316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691520"/>
          </a:xfrm>
        </p:spPr>
        <p:txBody>
          <a:bodyPr/>
          <a:lstStyle/>
          <a:p>
            <a:pPr algn="ctr"/>
            <a:r>
              <a:rPr lang="ru-RU" dirty="0" smtClean="0"/>
              <a:t>Термический ожог-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t="26487" r="49815" b="36608"/>
          <a:stretch/>
        </p:blipFill>
        <p:spPr bwMode="auto">
          <a:xfrm>
            <a:off x="539552" y="1124744"/>
            <a:ext cx="281604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124744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травма, которая возникает в результате воздействия на человека открытого огня (пламени), теплового излучения, соприкосновения тела с раскаленными предметами, жидкостями (кипяток) и др.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972" y="5062164"/>
            <a:ext cx="82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Различают четыре степени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термического ожога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3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8445" r="50000" b="58444"/>
          <a:stretch/>
        </p:blipFill>
        <p:spPr>
          <a:xfrm>
            <a:off x="2027312" y="4296521"/>
            <a:ext cx="5709592" cy="24403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Ожог первой степени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1368152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при котором поражается только верхний слой кожи, она краснеет, на месте ожога образуется отек, возникает боль.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Ожог второй 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степени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8963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 нем пораженный участок увлажняется и покрывается волдырями, развивается сильная боль. Необходимо оперативное лечение. </a:t>
            </a:r>
          </a:p>
        </p:txBody>
      </p:sp>
    </p:spTree>
    <p:extLst>
      <p:ext uri="{BB962C8B-B14F-4D97-AF65-F5344CB8AC3E}">
        <p14:creationId xmlns:p14="http://schemas.microsoft.com/office/powerpoint/2010/main" val="34859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Ожог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третьей и четвертой  </a:t>
            </a:r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степени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39" y="1124744"/>
            <a:ext cx="8183880" cy="172819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поражаются все слои кожи, мышцы, нервы, жировая клетчатка. Требуется срочная госпитализация.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При ожоге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III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степени образуется плотная обуглившаяся кожная  ткань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струб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8667" r="13834" b="59999"/>
          <a:stretch/>
        </p:blipFill>
        <p:spPr>
          <a:xfrm>
            <a:off x="2699791" y="3212976"/>
            <a:ext cx="430822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Помощь при </a:t>
            </a:r>
            <a:r>
              <a:rPr lang="ru-RU" sz="3200" dirty="0" smtClean="0">
                <a:solidFill>
                  <a:srgbClr val="F07F09">
                    <a:tint val="88000"/>
                    <a:satMod val="150000"/>
                  </a:srgbClr>
                </a:solidFill>
              </a:rPr>
              <a:t>термическом ожоге.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96752"/>
            <a:ext cx="5015528" cy="51125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1. прекратить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действия поражающего фактора (погасить пламя, убрать раскаленный предмет);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2. снять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одежду и обувь 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пораженного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участка;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3.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охладить место ожога водой, льдом, снегом в течение 10 мин; </a:t>
            </a:r>
          </a:p>
          <a:p>
            <a:pPr marL="457200" lvl="0" indent="-457200">
              <a:spcBef>
                <a:spcPts val="0"/>
              </a:spcBef>
              <a:buClrTx/>
              <a:buSzTx/>
              <a:buAutoNum type="arabicPeriod" startAt="4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наложить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сухую стерильную повязку на обожженный участок тела;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AutoNum type="arabicPeriod" startAt="4"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84784"/>
            <a:ext cx="2829502" cy="31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Проверка домашнего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183880" cy="54006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Ситуация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В походе мальчик споткнулся о корень и рассек колено. Он обработал рану йодом, положил на неё вату и перебинтовал. Вата намертво прилипла к колену и оторвать её было невозможно.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Как надо было поступить, чтобы этого не произошло?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Поднять ногу, чтобы кровь отхлынула в другую часть тела.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надо было накладывать вату, а перебинтовать, обработав йодом края раны.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Обработать рану слюной, подуть на неё и залепить жевательной резинкой.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17808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F07F09">
                    <a:tint val="88000"/>
                    <a:satMod val="150000"/>
                  </a:srgbClr>
                </a:solidFill>
              </a:rPr>
              <a:t>Помощь при термическом ожоге.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403" y="1340768"/>
            <a:ext cx="5431029" cy="446449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5. дать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обильное питье;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6. обработать обожженный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участок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30-40%-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ным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раствором спирта или водкой;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7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случае обширных ожогов пострадавшего необходимо срочно доставить в лечебное учреждение.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098" name="Picture 2" descr="http://edu.convdocs.org/tw_files2/urls_57/16/d-15046/15046_html_m793b03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7445" y="1124744"/>
            <a:ext cx="2573462" cy="24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rkmedia.ollcdn.net/resizer/w640-h360/uploads/34ua-www/petrova/14139778163944.jpg?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6573"/>
          <a:stretch/>
        </p:blipFill>
        <p:spPr bwMode="auto">
          <a:xfrm>
            <a:off x="415949" y="3717032"/>
            <a:ext cx="28764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9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400" b="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87288"/>
            <a:ext cx="8112202" cy="3456384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оставлять пострадавшего в зоне действия поражающего фактора;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отрывать прилипшие к ране одежду, посторонние предметы;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вскрывать ожоговые волдыри;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обрывать обгоревшие ткани; наносить на пораженный участок мазь, крем, жир; </a:t>
            </a:r>
          </a:p>
          <a:p>
            <a:pPr marL="0" lv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оставлять на длительное время (более 1 ч) открытым пораженный участок.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79"/>
            <a:ext cx="868859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При термических ожогах запрещается:</a:t>
            </a:r>
            <a:endParaRPr lang="ru-RU" dirty="0"/>
          </a:p>
        </p:txBody>
      </p:sp>
      <p:pic>
        <p:nvPicPr>
          <p:cNvPr id="5" name="Рисунок 4" descr="Рисунок19.jpg"/>
          <p:cNvPicPr>
            <a:picLocks noChangeAspect="1"/>
          </p:cNvPicPr>
          <p:nvPr/>
        </p:nvPicPr>
        <p:blipFill>
          <a:blip r:embed="rId2">
            <a:lum bright="23000" contrast="12000"/>
          </a:blip>
          <a:stretch>
            <a:fillRect/>
          </a:stretch>
        </p:blipFill>
        <p:spPr>
          <a:xfrm>
            <a:off x="3327484" y="4624975"/>
            <a:ext cx="2669907" cy="20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9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4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Вопросы для повторения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568863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Что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является причиной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солнечного и теплового удара?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нельзя делать при солнечном ударе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lvl="0">
              <a:spcAft>
                <a:spcPts val="1000"/>
              </a:spcAft>
              <a:buClr>
                <a:srgbClr val="F07F09"/>
              </a:buClr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ea typeface="Calibri"/>
                <a:cs typeface="Times New Roman"/>
              </a:rPr>
              <a:t> Что является причиной обморожения и переохлаждения?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признаки характерны тепловому и солнечному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удару?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признаки характерны обморожению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переохлаждению?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какой последовательности следует оказывать первую медицинскую помощь при тепловом и солнечном ударе?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какой последовательности оказывается первая медицинская помощь при отморожениях?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какой последовательности оказывается первая медицинская помощь при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термическом ожоге?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13" y="332656"/>
            <a:ext cx="8183880" cy="619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Решите кроссворд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30847" r="14265" b="11290"/>
          <a:stretch/>
        </p:blipFill>
        <p:spPr bwMode="auto">
          <a:xfrm>
            <a:off x="1115615" y="1196752"/>
            <a:ext cx="7064477" cy="42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661248"/>
            <a:ext cx="684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learningapps.org/display?v=pr1e1my0316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04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643" y="404664"/>
            <a:ext cx="50497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Соберите </a:t>
            </a:r>
          </a:p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пазл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«Угадай-ка»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7168" y="148652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learningapps.org/display?v=pzv133d4316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7572" y="1871989"/>
            <a:ext cx="65527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Признаки ожога, отморожения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теплового удара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18652" r="18194" b="18846"/>
          <a:stretch/>
        </p:blipFill>
        <p:spPr bwMode="auto">
          <a:xfrm>
            <a:off x="2258646" y="2708919"/>
            <a:ext cx="4709776" cy="355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31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47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183880" cy="41879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 6.3,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Вопросы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147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Заполнить таблицу 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147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70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yandex.ru/images</a:t>
            </a:r>
            <a:endParaRPr lang="ru-RU" dirty="0" smtClean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А. Т. Смирнов, Б. О. Хренников. «Основы безопасности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жизнедеятельности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Clr>
                <a:srgbClr val="F07F09"/>
              </a:buClr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«Основы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безопасности жизнедеятельности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Clr>
                <a:srgbClr val="F07F09"/>
              </a:buClr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Поурочные планы.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«Основы безопасности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жизнедеятельности»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Clr>
                <a:srgbClr val="F07F09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824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Дать определение понятиям: ссадина, вывих, потертость, ушиб    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learningapps.org/display?v=pi5efa9mk16</a:t>
            </a:r>
            <a:endParaRPr lang="ru-RU" b="1" dirty="0" smtClean="0"/>
          </a:p>
          <a:p>
            <a:pPr marL="0" indent="0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Оказание первой помощи при травмах (найти пару травма-первая помощь)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learningapps.org/display?v=p54ua8z4316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44075"/>
            <a:ext cx="737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Проверка домашнего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16137"/>
              </p:ext>
            </p:extLst>
          </p:nvPr>
        </p:nvGraphicFramePr>
        <p:xfrm>
          <a:off x="493713" y="1163638"/>
          <a:ext cx="818356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Вид травмы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Признаки травмы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Ссадина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Головка кости вышла за пределы своего нормального положения, отек, изменение длины конечности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Потертость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Травма сопровождается точечным кровотечением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Ушиб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Повреждение верхнего слоя кожи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Вывих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 при малейшем движении в суставе или мышце, припухлость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Растяжение и разрыв связок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Кровоизлияние в глубоколежащие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ткани, образование синяка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44324"/>
            <a:ext cx="737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Проверка домашнего задания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7824" y="1988840"/>
            <a:ext cx="2952328" cy="16436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19872" y="3525084"/>
            <a:ext cx="2520280" cy="768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75856" y="1988840"/>
            <a:ext cx="2016224" cy="28443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023828" y="4149080"/>
            <a:ext cx="2772308" cy="20882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419872" y="5193196"/>
            <a:ext cx="2736304" cy="10441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049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Оказание первой помощи </a:t>
            </a:r>
            <a:endParaRPr lang="ru-RU" sz="32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при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тепловом </a:t>
            </a: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и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солнечном ударе, </a:t>
            </a:r>
            <a:endParaRPr lang="ru-RU" sz="3200" b="1" dirty="0" smtClean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отморожении </a:t>
            </a:r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и ожоге.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960292" cy="27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9" y="2133500"/>
            <a:ext cx="520709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удар-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состояние,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возникающее из-за сильного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перегрева головы прямыми солнечными  лучами,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 воздействием которых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мозговые кровеносные сосуды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и происходит прилив </a:t>
            </a:r>
          </a:p>
          <a:p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крови к голове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968552"/>
          </a:xfrm>
        </p:spPr>
        <p:txBody>
          <a:bodyPr>
            <a:normAutofit lnSpcReduction="10000"/>
          </a:bodyPr>
          <a:lstStyle/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покраснение лица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овышение температуры тела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силение потоотделения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сильные головные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боли, слабость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чащение пульса и дыхания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появляется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тошнота, рвота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головокружение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потемнение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в глазах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ш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ум в ушах</a:t>
            </a: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Нередко ожоги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I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или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II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степени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895" y="457114"/>
            <a:ext cx="88344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Первые признаки солнечного удара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9.JPG"/>
          <p:cNvPicPr>
            <a:picLocks noChangeAspect="1"/>
          </p:cNvPicPr>
          <p:nvPr/>
        </p:nvPicPr>
        <p:blipFill>
          <a:blip r:embed="rId2">
            <a:lum bright="14000"/>
          </a:blip>
          <a:stretch>
            <a:fillRect/>
          </a:stretch>
        </p:blipFill>
        <p:spPr>
          <a:xfrm>
            <a:off x="5724128" y="1268760"/>
            <a:ext cx="2880320" cy="35333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1.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Пострадавшего следует немедленно уложить 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приподнятой головой (повернуть ее набок)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 тенистом месте или прохладном помещении.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2.            С пострадавшего нужно снять одежду,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ослабить ремни, уложить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и обернуть во влажные простыни или полотенца.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3.            На голову пострадавшего положить пузырь со льдом или с холодной водой, или холодный компресс.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     4.            При перегревании важно в первую очередь охлаждать голову, так как в этом случае особенно страдает центральная нервная система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96144"/>
            <a:ext cx="7534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солнечном ударе.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61447"/>
            <a:ext cx="8183880" cy="3096344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5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.            Нельзя пострадавшего погружать в холодную воду, так как возможна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остановка сердца.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  6.            Охлаждение следует проводить постепенно, избегая большой разницы температур.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  7.            Давать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пострадавшему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обильное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холодное питье (вода,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чай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, </a:t>
            </a:r>
            <a:endParaRPr lang="ru-RU" sz="2400" b="1" dirty="0" smtClean="0">
              <a:solidFill>
                <a:srgbClr val="9F2936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кофе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, сок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), обмахивать пострадавшего.</a:t>
            </a:r>
            <a:endParaRPr lang="ru-RU" sz="2400" b="1" dirty="0">
              <a:solidFill>
                <a:srgbClr val="9F2936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     8.            При наличие ожогов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пузыри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не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вскрывать, наложить сухую </a:t>
            </a: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стерильную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07F09"/>
              </a:buClr>
              <a:buNone/>
            </a:pPr>
            <a:r>
              <a:rPr lang="ru-RU" sz="2400" b="1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9F293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повязку и обратиться в лечебное учреждение.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Помощь при солнечном ударе.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66" y="3068960"/>
            <a:ext cx="2816390" cy="27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626</TotalTime>
  <Words>1584</Words>
  <Application>Microsoft Office PowerPoint</Application>
  <PresentationFormat>Экран (4:3)</PresentationFormat>
  <Paragraphs>212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Verdana</vt:lpstr>
      <vt:lpstr>Wingdings</vt:lpstr>
      <vt:lpstr>Wingdings 2</vt:lpstr>
      <vt:lpstr>Аспект</vt:lpstr>
      <vt:lpstr>ПЕРВАЯ ПОМОЩЬ ПРИ ВОЗДЕЙСТВИИ ВЫСОКИХ И НИЗКИХ ТЕМПЕРАТУР</vt:lpstr>
      <vt:lpstr>Проверка домашнего задания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признаки отморожения</vt:lpstr>
      <vt:lpstr>Помощь при отморожении.</vt:lpstr>
      <vt:lpstr>Первая степень отморожения.</vt:lpstr>
      <vt:lpstr>Презентация PowerPoint</vt:lpstr>
      <vt:lpstr>Вторая, третья, четвертая степень отморожения.</vt:lpstr>
      <vt:lpstr>Что нельзя делать  при отморожении.</vt:lpstr>
      <vt:lpstr>Что нельзя делать  при отморожении.</vt:lpstr>
      <vt:lpstr>Презентация PowerPoint</vt:lpstr>
      <vt:lpstr>Термический ожог-</vt:lpstr>
      <vt:lpstr>Ожог первой степени</vt:lpstr>
      <vt:lpstr>Ожог третьей и четвертой  степени</vt:lpstr>
      <vt:lpstr>Помощь при термическом ожоге.</vt:lpstr>
      <vt:lpstr>Помощь при термическом ожоге.</vt:lpstr>
      <vt:lpstr>  </vt:lpstr>
      <vt:lpstr>Вопросы для повторения.</vt:lpstr>
      <vt:lpstr>Решите кроссворд</vt:lpstr>
      <vt:lpstr>Презентация PowerPoint</vt:lpstr>
      <vt:lpstr>Домашнее задание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 при тепловом и солнечном ударе, отморожении и ожоге.</dc:title>
  <dc:creator>Виталий</dc:creator>
  <cp:lastModifiedBy>User</cp:lastModifiedBy>
  <cp:revision>111</cp:revision>
  <dcterms:created xsi:type="dcterms:W3CDTF">2016-04-03T18:40:02Z</dcterms:created>
  <dcterms:modified xsi:type="dcterms:W3CDTF">2020-05-20T03:05:31Z</dcterms:modified>
</cp:coreProperties>
</file>