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5" r:id="rId6"/>
    <p:sldId id="264" r:id="rId7"/>
    <p:sldId id="263" r:id="rId8"/>
    <p:sldId id="262" r:id="rId9"/>
    <p:sldId id="261" r:id="rId10"/>
    <p:sldId id="260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" y="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BDC9-35E4-4ACD-BE74-DAA4A12D9865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8362C-FA92-458C-B547-6657551E6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825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8362C-FA92-458C-B547-6657551E64B0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A6020-0EF5-4793-BD8C-76BF4D4F37D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24898-ABE1-4418-9E1E-B62D06188CF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56C99-FE7E-495D-AD15-161A991DE1E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678BE-FC19-4215-9C38-DF773BC1012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39D3B-8159-4320-B444-63709E4D8FE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C227A-B345-4693-B939-4E4125EF0BC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E31C9-5961-466B-929B-A2C0CE72D72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8F2EB-7EC3-4006-96DC-F81AD7FC8D8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9FD03-D6E4-4743-9C8B-E8453C1D525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2B44F-9E30-4FF7-B9EA-331FBC3D57A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72068-8F24-439F-8250-A64A2426891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70344F-3AB5-418F-83E0-81A3408E52D8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way.ru/index.php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pidemiolog.ru/pro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0971" y="160711"/>
            <a:ext cx="8763029" cy="2089562"/>
          </a:xfrm>
        </p:spPr>
        <p:txBody>
          <a:bodyPr/>
          <a:lstStyle/>
          <a:p>
            <a:r>
              <a:rPr lang="ru-RU" b="1" dirty="0" smtClean="0">
                <a:solidFill>
                  <a:srgbClr val="003366"/>
                </a:solidFill>
              </a:rPr>
              <a:t>Основные инфекционные заболевания и их профилактика</a:t>
            </a:r>
            <a:endParaRPr lang="ru-RU" b="1" dirty="0">
              <a:solidFill>
                <a:srgbClr val="003366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55977" y="4005064"/>
            <a:ext cx="4502304" cy="2852936"/>
          </a:xfrm>
        </p:spPr>
        <p:txBody>
          <a:bodyPr/>
          <a:lstStyle/>
          <a:p>
            <a:pPr algn="l"/>
            <a:r>
              <a:rPr lang="ru-RU" sz="2000" b="1" dirty="0" smtClean="0"/>
              <a:t>МБОУ «Лицей № 14» ЗМР РТ</a:t>
            </a:r>
          </a:p>
          <a:p>
            <a:pPr algn="l"/>
            <a:r>
              <a:rPr lang="ru-RU" sz="2000" b="1" dirty="0" smtClean="0"/>
              <a:t>Преподаватель </a:t>
            </a:r>
            <a:r>
              <a:rPr lang="ru-RU" sz="2000" b="1" dirty="0" smtClean="0"/>
              <a:t>ОБЖ</a:t>
            </a:r>
          </a:p>
          <a:p>
            <a:pPr algn="l"/>
            <a:r>
              <a:rPr lang="ru-RU" sz="2000" b="1" dirty="0" smtClean="0"/>
              <a:t>Гузенко Юрий  Вениаминович</a:t>
            </a:r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Пищевые </a:t>
            </a:r>
            <a:r>
              <a:rPr lang="ru-RU" sz="3200" b="1" dirty="0" err="1" smtClean="0">
                <a:solidFill>
                  <a:schemeClr val="tx1"/>
                </a:solidFill>
              </a:rPr>
              <a:t>токсикоинфекции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900633"/>
          </a:xfrm>
        </p:spPr>
        <p:txBody>
          <a:bodyPr/>
          <a:lstStyle/>
          <a:p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Они вызываются группой микробов: стафилококками,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стрептококками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сальмонеллами. Все они выделяют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сильнейшие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отравляющие вещества, которые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попадают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кровь и разносятся по всему организму.</a:t>
            </a:r>
          </a:p>
          <a:p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Источниками инфекций обычно бывают больные люди и бациллоносители, а также мышевидные грызуны, гуси, утки. Возбудители передаются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через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пищевые продукты: мясо, яйца, молоко,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молочные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продукты.</a:t>
            </a:r>
            <a:endParaRPr lang="ru-RU" sz="1800" b="1" dirty="0"/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3643314"/>
            <a:ext cx="1890719" cy="280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736"/>
            <a:ext cx="3071834" cy="287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86304" cy="1143000"/>
          </a:xfrm>
        </p:spPr>
        <p:txBody>
          <a:bodyPr/>
          <a:lstStyle/>
          <a:p>
            <a:pPr algn="l"/>
            <a:r>
              <a:rPr lang="ru-RU" sz="4800" b="1" dirty="0" smtClean="0"/>
              <a:t>       Грипп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типичный представитель острых респираторных вирусных инфекций, одно из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самых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массовых инфекционных заболеваний. Воз­будителями инфекции служит целая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разновидность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фильтрующихся вирусов. Источник заболевания — больной человек.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Заражение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происходит воздушно-капельным путем при кашле, чихании, разговоре</a:t>
            </a:r>
            <a:endParaRPr lang="ru-RU" sz="20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7849" y="2500306"/>
            <a:ext cx="2935847" cy="207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7166"/>
            <a:ext cx="2969422" cy="207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643446"/>
            <a:ext cx="2714644" cy="203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6370" cy="1143000"/>
          </a:xfrm>
        </p:spPr>
        <p:txBody>
          <a:bodyPr/>
          <a:lstStyle/>
          <a:p>
            <a:r>
              <a:rPr lang="ru-RU" b="1" dirty="0" smtClean="0"/>
              <a:t>Дифтерия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5"/>
            <a:ext cx="4038600" cy="5500726"/>
          </a:xfrm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Возбудителем болезни служит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палочка</a:t>
            </a: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отличающаяся большой устойчивостью во внешней среде и выделяющая очень сильное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ядовитое </a:t>
            </a: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вещество. Источниками болезни являются больной человек или бациллоноситель.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Заражение </a:t>
            </a: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чаще всего происходит воздушно-капельным путем при чихании и разговоре, но не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исключено </a:t>
            </a: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заражение через книги, игрушки, а так­же продукты питания.</a:t>
            </a:r>
            <a:endParaRPr lang="ru-RU" sz="2000" b="1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214554"/>
            <a:ext cx="2571755" cy="197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28604"/>
            <a:ext cx="22971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228274"/>
            <a:ext cx="2576157" cy="262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14290"/>
            <a:ext cx="4686304" cy="857256"/>
          </a:xfrm>
        </p:spPr>
        <p:txBody>
          <a:bodyPr/>
          <a:lstStyle/>
          <a:p>
            <a:r>
              <a:rPr lang="ru-RU" dirty="0" smtClean="0"/>
              <a:t>Краснуха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3"/>
            <a:ext cx="4038600" cy="4911742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Возбудитель инфекции —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фильтрующийся 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вирус, имеющий сходство с коревым.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Источник 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инфекции — больной человек. Путь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передачи 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воздушно-капельный. Заражение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происходит 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близком контакте с больным</a:t>
            </a:r>
            <a:endParaRPr lang="ru-RU" sz="2400" b="1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5" y="357166"/>
            <a:ext cx="2381253" cy="178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00306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257800" cy="939784"/>
          </a:xfrm>
        </p:spPr>
        <p:txBody>
          <a:bodyPr/>
          <a:lstStyle/>
          <a:p>
            <a:r>
              <a:rPr lang="ru-RU" b="1" dirty="0" smtClean="0"/>
              <a:t>Скарлатина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143000"/>
            <a:ext cx="4038600" cy="5715000"/>
          </a:xfrm>
        </p:spPr>
        <p:txBody>
          <a:bodyPr/>
          <a:lstStyle/>
          <a:p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 всех случаях заболеваний из зева больного высевают гемолитический стрептококк. Микроб выделяет очень сильное ядовитое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вещество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которое оказывает общее разрушительное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воздействие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организм и определяет течение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заболевания.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Заболевание передается от больного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человека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бациллоносителя здоровому воздушно-капельным путем. Заражение может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происходить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косвенным путем: через продукты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питания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одежду, игрушки, книги, белье и другие предметы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sz="1800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785794"/>
            <a:ext cx="368335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786190"/>
            <a:ext cx="3458639" cy="228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/>
              <a:t>Свинка</a:t>
            </a:r>
            <a:r>
              <a:rPr lang="ru-RU" dirty="0" smtClean="0"/>
              <a:t> </a:t>
            </a:r>
            <a:r>
              <a:rPr lang="ru-RU" sz="2800" dirty="0" smtClean="0"/>
              <a:t>(эпидемический паротит)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Источник инфекции — больной человек или бациллоноситель. Заражение происходит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воздушно-капельным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путем при близком контакте с больным человеком. Вирус фильтруется через все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биологические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мембраны.</a:t>
            </a:r>
            <a:endParaRPr lang="ru-RU" sz="2400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142983"/>
            <a:ext cx="3286148" cy="219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714752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algn="l"/>
            <a:r>
              <a:rPr lang="ru-RU" sz="2800" b="1" dirty="0" smtClean="0"/>
              <a:t>Профилактика инфекционных заболеваний</a:t>
            </a:r>
            <a:endParaRPr lang="ru-RU" sz="2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357297"/>
            <a:ext cx="4038600" cy="4768867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Изоляция больных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Наблюдение за контактами больных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Соблюдение санитарно-гигиенических норм и правил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Проведение профилактических вакцинаций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Соблюдение правил личной гигиены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9866" y="1428736"/>
            <a:ext cx="230030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214818"/>
            <a:ext cx="2804454" cy="207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0398" y="1214422"/>
            <a:ext cx="165068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4353999"/>
            <a:ext cx="1604966" cy="207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3200" dirty="0" smtClean="0"/>
              <a:t>Используемая литература и сайты</a:t>
            </a:r>
            <a:endParaRPr lang="ru-RU" sz="3200" dirty="0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000504"/>
            <a:ext cx="20462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http://forum-diacom.com/viewto…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http://onlineway.ru/index.php</a:t>
            </a:r>
            <a:r>
              <a:rPr lang="ru-RU" dirty="0" smtClean="0"/>
              <a:t>...</a:t>
            </a:r>
          </a:p>
          <a:p>
            <a:r>
              <a:rPr lang="en-US" dirty="0" smtClean="0">
                <a:hlinkClick r:id="rId4"/>
              </a:rPr>
              <a:t>http://www.epidemiolog.ru/prof</a:t>
            </a:r>
            <a:endParaRPr lang="ru-RU" dirty="0" smtClean="0"/>
          </a:p>
          <a:p>
            <a:r>
              <a:rPr lang="en-US" dirty="0" smtClean="0"/>
              <a:t>http://900igr.net/kartinki/med…</a:t>
            </a:r>
            <a:endParaRPr lang="ru-RU" dirty="0" smtClean="0"/>
          </a:p>
          <a:p>
            <a:r>
              <a:rPr lang="en-US" dirty="0" smtClean="0"/>
              <a:t>http://www.doribax.ru/v-altajs…</a:t>
            </a:r>
            <a:endParaRPr lang="ru-RU" dirty="0" smtClean="0"/>
          </a:p>
          <a:p>
            <a:r>
              <a:rPr lang="ru-RU" i="1" dirty="0" smtClean="0"/>
              <a:t>Учебник ОБЖ для 10 </a:t>
            </a:r>
            <a:r>
              <a:rPr lang="ru-RU" i="1" dirty="0" err="1" smtClean="0"/>
              <a:t>кл</a:t>
            </a:r>
            <a:r>
              <a:rPr lang="ru-RU" i="1" dirty="0" smtClean="0"/>
              <a:t>.,(</a:t>
            </a:r>
            <a:r>
              <a:rPr lang="ru-RU" sz="2400" i="1" dirty="0" smtClean="0"/>
              <a:t>Авторы – </a:t>
            </a:r>
            <a:r>
              <a:rPr lang="ru-RU" sz="2400" i="1" dirty="0" err="1" smtClean="0"/>
              <a:t>В.Н.Латчук</a:t>
            </a:r>
            <a:r>
              <a:rPr lang="ru-RU" sz="2400" i="1" dirty="0" smtClean="0"/>
              <a:t>, В.В.Марков, С.К.Миронов, </a:t>
            </a:r>
            <a:r>
              <a:rPr lang="ru-RU" sz="2400" i="1" dirty="0" err="1" smtClean="0"/>
              <a:t>С.Н.Вангородский</a:t>
            </a:r>
            <a:r>
              <a:rPr lang="ru-RU" sz="2400" i="1" dirty="0" smtClean="0"/>
              <a:t>)изд. Дрофа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49" y="260351"/>
            <a:ext cx="7283451" cy="792163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Микроорганизмы и человек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089413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Человека на протяжении всей жизни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окружают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микроорганизмы. Они находятся в воздухе, воде, почве, осаждаются на всех предметах, в том числе и на пищевых продуктах. Микробы живут и размножаются на коже, в полости рта и носа, на слизистой верхних дыхательных путей, в ки­шечнике, особенно в его толстом отделе.</a:t>
            </a:r>
          </a:p>
          <a:p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Микроорганизмы играют важную роль в жиз­ни не только человека, но и всего органического мира Земли. Они, например, очищают почву и воду от мертвых тел посредством гниения, бро­жения, разложения. В то же время, попадая в раны, они могут вызывать нагноение, а прони­кая во внутреннюю среду организма человека, способны стать причиной инфекционного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заболевания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sz="20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49" y="260351"/>
            <a:ext cx="7283451" cy="792163"/>
          </a:xfrm>
        </p:spPr>
        <p:txBody>
          <a:bodyPr/>
          <a:lstStyle/>
          <a:p>
            <a:r>
              <a:rPr lang="ru-RU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Классификация микроорганизмов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71" y="1125125"/>
            <a:ext cx="8229600" cy="4857750"/>
          </a:xfrm>
        </p:spPr>
        <p:txBody>
          <a:bodyPr/>
          <a:lstStyle/>
          <a:p>
            <a:endParaRPr lang="ru-RU" sz="2000" dirty="0">
              <a:solidFill>
                <a:srgbClr val="0033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125125"/>
            <a:ext cx="7143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Микроорганизмы с точки зрения </a:t>
            </a:r>
            <a:r>
              <a:rPr lang="ru-RU" sz="2000" b="1" dirty="0" smtClean="0">
                <a:solidFill>
                  <a:schemeClr val="tx1"/>
                </a:solidFill>
              </a:rPr>
              <a:t>влияния </a:t>
            </a:r>
            <a:r>
              <a:rPr lang="ru-RU" sz="2000" b="1" dirty="0">
                <a:solidFill>
                  <a:schemeClr val="tx1"/>
                </a:solidFill>
              </a:rPr>
              <a:t>на организм человека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0971" y="2143116"/>
            <a:ext cx="8191557" cy="900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Сапрофиты </a:t>
            </a:r>
            <a:r>
              <a:rPr lang="ru-RU" dirty="0">
                <a:solidFill>
                  <a:schemeClr val="tx1"/>
                </a:solidFill>
              </a:rPr>
              <a:t>— безвредные для человека микроорганизмы. Попадая в организм человека, они никогда не вызывают заболеваний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0971" y="3375421"/>
            <a:ext cx="8191557" cy="1339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Условно-патогенные микробы</a:t>
            </a:r>
            <a:r>
              <a:rPr lang="ru-RU" dirty="0" smtClean="0">
                <a:solidFill>
                  <a:schemeClr val="tx1"/>
                </a:solidFill>
              </a:rPr>
              <a:t>. Попадая во </a:t>
            </a:r>
            <a:r>
              <a:rPr lang="ru-RU" dirty="0">
                <a:solidFill>
                  <a:schemeClr val="tx1"/>
                </a:solidFill>
              </a:rPr>
              <a:t>внутреннюю среду человека, они до поры до времени не вызывают серьезных изменений. Но если организм человека ослаблен, то эти микробы быстро превращаются в опасные для здоровья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971" y="4875620"/>
            <a:ext cx="8382059" cy="1393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Болезнетворные (патогенные) микроорганизмы.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Попадая в организм человека и </a:t>
            </a:r>
            <a:r>
              <a:rPr lang="ru-RU" dirty="0" smtClean="0">
                <a:solidFill>
                  <a:schemeClr val="tx1"/>
                </a:solidFill>
              </a:rPr>
              <a:t>преодолевая </a:t>
            </a:r>
            <a:r>
              <a:rPr lang="ru-RU" dirty="0">
                <a:solidFill>
                  <a:schemeClr val="tx1"/>
                </a:solidFill>
              </a:rPr>
              <a:t>его защитные барьеры, болезнетворные микробы вызывают развитие инфекционных заболеваний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Классификация инфекционных заболеваний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0" y="1000108"/>
          <a:ext cx="9001153" cy="6605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8628"/>
                <a:gridCol w="3234062"/>
                <a:gridCol w="2698463"/>
              </a:tblGrid>
              <a:tr h="428628">
                <a:tc>
                  <a:txBody>
                    <a:bodyPr/>
                    <a:lstStyle/>
                    <a:p>
                      <a:pPr marL="63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Группа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инфекционных заболеваний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109855" marR="11557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Краткая характеристика</a:t>
                      </a: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1587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Инфекции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, входящие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587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 группу</a:t>
                      </a:r>
                    </a:p>
                  </a:txBody>
                  <a:tcPr marL="33867" marR="33867" marT="0" marB="0"/>
                </a:tc>
              </a:tr>
              <a:tr h="758873">
                <a:tc>
                  <a:txBody>
                    <a:bodyPr/>
                    <a:lstStyle/>
                    <a:p>
                      <a:pPr marR="21971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Кишечные инфекции</a:t>
                      </a:r>
                    </a:p>
                  </a:txBody>
                  <a:tcPr marL="33867" marR="33867" marT="0" marB="0"/>
                </a:tc>
                <a:tc rowSpan="2"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Возбудитель выделя­ется с фекалиями или мочой. Факторами передачи служат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пища</a:t>
                      </a: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, вода, почва,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мухи</a:t>
                      </a: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, грязные руки, предметы бытовой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обстановки</a:t>
                      </a: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. Заражение происходит, как правило, от больного (бактерионосителя)</a:t>
                      </a: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R="13398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Брюшной тиф, паратиф А и Б, дизентерия,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холера</a:t>
                      </a: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, пищевые </a:t>
                      </a:r>
                      <a:r>
                        <a:rPr lang="ru-RU" sz="16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токсикоинфекции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 и др.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3867" marR="33867" marT="0" marB="0"/>
                </a:tc>
              </a:tr>
              <a:tr h="1239218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3867" marR="33867" marT="0" marB="0"/>
                </a:tc>
                <a:tc vMerge="1">
                  <a:txBody>
                    <a:bodyPr/>
                    <a:lstStyle/>
                    <a:p>
                      <a:pPr indent="6350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3867" marR="33867" marT="0" marB="0"/>
                </a:tc>
              </a:tr>
              <a:tr h="785818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Инфекции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дыхательных путей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, или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воздушно-капельные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инфекции</a:t>
                      </a: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R="2413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Передача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осуществляется воздушно-капельным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или</a:t>
                      </a:r>
                    </a:p>
                    <a:p>
                      <a:pPr marR="3683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воздушно-пылевым путем</a:t>
                      </a: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R="10350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Грипп, корь,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дифтерия, скарлатина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натуральная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оспа и др.</a:t>
                      </a:r>
                    </a:p>
                  </a:txBody>
                  <a:tcPr marL="33867" marR="33867" marT="0" marB="0"/>
                </a:tc>
              </a:tr>
              <a:tr h="785818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Кровяные инфекции, или</a:t>
                      </a:r>
                    </a:p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трансмиссивные инфекционные заболевания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Возбудитель передается через укусы кровососущих насекомых (комары, клещи, вши, москиты и др.)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Сыпной и возвратный тиф,</a:t>
                      </a:r>
                    </a:p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малярия, чума, туляремия, клещевой энцефалит и др.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</a:tr>
              <a:tr h="597759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Зоонозные инфекции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Болезни, передающиеся через укусы животных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Бешенство 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</a:tr>
              <a:tr h="1793276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Контактно-бытовые инфекции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Болезни передаются при непосредственном контакте здорового человека с больным, при котором возбудитель инфек­ции переходит на здоровый орган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Инфекционные заболевания,</a:t>
                      </a:r>
                    </a:p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Передающиеся половым путем:</a:t>
                      </a:r>
                    </a:p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сифилис, гонорея, хламидиоз и др.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25" y="260351"/>
            <a:ext cx="8096275" cy="792163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Возникновение </a:t>
            </a:r>
            <a:r>
              <a:rPr lang="ru-RU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 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распространение   </a:t>
            </a:r>
            <a:r>
              <a:rPr lang="ru-RU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инфекционных   заболеваний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Массовое распространение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инфекционного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заболевания, значительно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превосходящее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обычный уровень заболеваемости, называют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эпидемией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Если же оно охватывает территорию целого государства или нескольких стран, его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называют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пандемией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БАЦИЛЛОНОСИТЕЛЬСТВО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— сохранение в организме здоровых людей возбудителей.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БАЦИЛЛОНОСИТЕЛЬ,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медицине - внешне здоровый человек, в чьем организме содержится возбудитель болезни, который не поражает его, но может передаваться другим людям. Бациллоносителей трудно выявить; часто они сами не подозревают о том, что являются переносчиками инфекции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8358246" cy="521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2800" b="1" dirty="0" smtClean="0"/>
              <a:t>Схема передачи возбудителей болезни</a:t>
            </a:r>
            <a:endParaRPr lang="ru-RU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49" y="260351"/>
            <a:ext cx="7283451" cy="792163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иммунитет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ru-RU" sz="2000" b="1" u="sng" dirty="0" smtClean="0"/>
              <a:t>Иммунитет </a:t>
            </a:r>
            <a:r>
              <a:rPr lang="ru-RU" sz="2000" dirty="0" smtClean="0"/>
              <a:t>(лат. </a:t>
            </a:r>
            <a:r>
              <a:rPr lang="ru-RU" sz="2000" dirty="0" err="1" smtClean="0"/>
              <a:t>immunitas</a:t>
            </a:r>
            <a:r>
              <a:rPr lang="ru-RU" sz="2000" dirty="0" smtClean="0"/>
              <a:t> — освобождение, избавление от чего-либо) — невосприимчивость, сопротивляемость организма к инфекциям и инвазиям чужеродных организмов (в том числе — болезнетворных микроорганизмов), а также воздействию чужеродных веществ, обладающих </a:t>
            </a:r>
            <a:r>
              <a:rPr lang="ru-RU" sz="2000" dirty="0" err="1" smtClean="0"/>
              <a:t>антигенными</a:t>
            </a:r>
            <a:r>
              <a:rPr lang="ru-RU" sz="2000" dirty="0" smtClean="0"/>
              <a:t> свойствами. </a:t>
            </a:r>
          </a:p>
          <a:p>
            <a:r>
              <a:rPr lang="ru-RU" sz="2000" b="1" u="sng" dirty="0" smtClean="0"/>
              <a:t>Антиген</a:t>
            </a:r>
            <a:r>
              <a:rPr lang="ru-RU" sz="2000" dirty="0" smtClean="0"/>
              <a:t> (англ. </a:t>
            </a:r>
            <a:r>
              <a:rPr lang="ru-RU" sz="2000" dirty="0" err="1" smtClean="0"/>
              <a:t>antigen</a:t>
            </a:r>
            <a:r>
              <a:rPr lang="ru-RU" sz="2000" dirty="0" smtClean="0"/>
              <a:t> от </a:t>
            </a:r>
            <a:r>
              <a:rPr lang="ru-RU" sz="2000" dirty="0" err="1" smtClean="0"/>
              <a:t>antibody-generating</a:t>
            </a:r>
            <a:r>
              <a:rPr lang="ru-RU" sz="2000" dirty="0" smtClean="0"/>
              <a:t> — «производитель антител») — это любая молекула, которая специфично связывается с антителом.</a:t>
            </a:r>
          </a:p>
          <a:p>
            <a:r>
              <a:rPr lang="ru-RU" sz="2000" b="1" u="sng" dirty="0" smtClean="0"/>
              <a:t>Антитела́</a:t>
            </a:r>
            <a:r>
              <a:rPr lang="ru-RU" sz="2000" dirty="0" smtClean="0"/>
              <a:t> белки сыворотки крови и других биологических жидкостей, которые синтезируются в ответ на введение антигена и обладают способностью специфически взаимодействовать с антигеном, вызвавшим их образование, или с изолированной </a:t>
            </a:r>
            <a:r>
              <a:rPr lang="ru-RU" sz="2000" dirty="0" err="1" smtClean="0"/>
              <a:t>детерминантной</a:t>
            </a:r>
            <a:r>
              <a:rPr lang="ru-RU" sz="2000" dirty="0" smtClean="0"/>
              <a:t> группой этого антигена (</a:t>
            </a:r>
            <a:r>
              <a:rPr lang="ru-RU" sz="2000" dirty="0" err="1" smtClean="0"/>
              <a:t>гаптеном</a:t>
            </a:r>
            <a:r>
              <a:rPr lang="ru-RU" sz="2000" dirty="0" smtClean="0"/>
              <a:t>).</a:t>
            </a:r>
          </a:p>
          <a:p>
            <a:r>
              <a:rPr lang="ru-RU" sz="2000" b="1" u="sng" dirty="0" smtClean="0"/>
              <a:t>Иммунная реакция организма</a:t>
            </a:r>
            <a:r>
              <a:rPr lang="ru-RU" sz="2000" u="sng" dirty="0" smtClean="0"/>
              <a:t>- </a:t>
            </a:r>
            <a:r>
              <a:rPr lang="ru-RU" sz="2000" dirty="0" smtClean="0"/>
              <a:t>это взаимодействие антигена с антителом.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274638"/>
            <a:ext cx="7258072" cy="868346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</a:t>
            </a:r>
            <a:r>
              <a:rPr lang="ru-RU" b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Дизентерия.</a:t>
            </a:r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82919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Возбудитель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болезни — дизентерийная палочка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процессе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жизнедеятельности она выделяет токсин, который вызывает общее отравление организма.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Источники дизентерии — больные люди или бациллоносители. Заражение происходит через грязные руки, инфицированные предметы и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пищевые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продукты. Разносчиками дизентерии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являются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мухи. </a:t>
            </a:r>
          </a:p>
          <a:p>
            <a:endParaRPr lang="ru-RU" dirty="0"/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214422"/>
            <a:ext cx="3305061" cy="246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714740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Инфекционный (эпидемический) гепатит — болезнь Боткина.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Возбудитель болезни Боткина — особый вид фильтрующегося вируса. Он поражает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печень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находится в крови, желчи и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испражнениях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больного человека. Заражение здорового человека может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происходить :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через желудочно-кишечный тракт (с водой и пищевыми продуктами), а также через кровь (при использовании плохо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стерилизованного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шприца, при переливании крови, не прошедшей контроль, во время операции, через иглу наркомана).</a:t>
            </a:r>
          </a:p>
          <a:p>
            <a:endParaRPr lang="ru-RU" dirty="0"/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571612"/>
            <a:ext cx="2928958" cy="21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286244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сновные инфекционные заболевания и их профилактика">
  <a:themeElements>
    <a:clrScheme name="Химия белы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Химия бел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Химия белы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белы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белы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белы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белы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белы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125</TotalTime>
  <Words>1058</Words>
  <Application>Microsoft Office PowerPoint</Application>
  <PresentationFormat>Экран (4:3)</PresentationFormat>
  <Paragraphs>79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Основные инфекционные заболевания и их профилактика</vt:lpstr>
      <vt:lpstr>Основные инфекционные заболевания и их профилактика</vt:lpstr>
      <vt:lpstr>Микроорганизмы и человек</vt:lpstr>
      <vt:lpstr>Классификация микроорганизмов</vt:lpstr>
      <vt:lpstr>Классификация инфекционных заболеваний</vt:lpstr>
      <vt:lpstr>Возникновение и распространение   инфекционных   заболеваний</vt:lpstr>
      <vt:lpstr>Схема передачи возбудителей болезни</vt:lpstr>
      <vt:lpstr>иммунитет</vt:lpstr>
      <vt:lpstr>       Дизентерия. </vt:lpstr>
      <vt:lpstr> Инфекционный (эпидемический) гепатит — болезнь Боткина.  </vt:lpstr>
      <vt:lpstr>Пищевые токсикоинфекции</vt:lpstr>
      <vt:lpstr>       Грипп</vt:lpstr>
      <vt:lpstr>Дифтерия</vt:lpstr>
      <vt:lpstr>Краснуха </vt:lpstr>
      <vt:lpstr>Скарлатина </vt:lpstr>
      <vt:lpstr>Свинка (эпидемический паротит)</vt:lpstr>
      <vt:lpstr>Профилактика инфекционных заболеваний</vt:lpstr>
      <vt:lpstr>Используемая литература и сайты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инфекционные заболевания и их профилактика</dc:title>
  <dc:creator>Admin</dc:creator>
  <cp:lastModifiedBy>КТТ</cp:lastModifiedBy>
  <cp:revision>16</cp:revision>
  <dcterms:created xsi:type="dcterms:W3CDTF">2013-01-29T17:06:32Z</dcterms:created>
  <dcterms:modified xsi:type="dcterms:W3CDTF">2020-05-22T08:05:38Z</dcterms:modified>
</cp:coreProperties>
</file>