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4BECB-72ED-4720-BEB9-45D3CD3C3C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5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A25A9-A257-4693-823D-68200EBA58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3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432FD-3DA7-42B0-80DC-A10178939C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88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72DA63-3710-4EBB-82B1-6CF5A89A0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9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A835F3-6078-4646-AE62-1F4B0463BF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00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91EDBC-90CF-4C87-BAAB-20C71FC72A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82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C0B275-DBAA-4CD0-964E-EABAF16750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16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CA2A11-D695-4C6C-83A1-186313DD2E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0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E8ED8-1A03-4E2B-AA16-0257399597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7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0CAFA-FD49-4D48-9C35-F46EA09CD4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2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A7388-A050-4F1D-B2B3-EF8D6C84F1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1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60E38-A834-4032-88E9-0525154725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A8534-9C0E-4267-B986-AF8F871988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5C834-C384-4CE7-81F9-9ED4D75713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6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71430-7A0C-48D8-BF68-745F62FE8B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6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AF2FD-ED08-4F17-BE17-643286D8AE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5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A29732-FBB8-4A4F-BA9C-94F8D7D02F0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"/>
          <a:stretch/>
        </p:blipFill>
        <p:spPr bwMode="auto">
          <a:xfrm>
            <a:off x="0" y="0"/>
            <a:ext cx="91440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4724400"/>
            <a:ext cx="7620000" cy="682625"/>
          </a:xfrm>
          <a:effectLst>
            <a:outerShdw dist="35921" dir="2700000" algn="ctr" rotWithShape="0">
              <a:srgbClr val="50D620"/>
            </a:outerShdw>
          </a:effectLst>
        </p:spPr>
        <p:txBody>
          <a:bodyPr/>
          <a:lstStyle/>
          <a:p>
            <a:r>
              <a:rPr lang="ru-RU" sz="5400">
                <a:solidFill>
                  <a:srgbClr val="EC3320"/>
                </a:solidFill>
                <a:latin typeface="AvantGarde Bk BT" pitchFamily="34" charset="0"/>
              </a:rPr>
              <a:t>ОРИЕНТИРОВАНИЕ НА МЕСТНОСТИ</a:t>
            </a:r>
            <a:r>
              <a:rPr lang="ru-RU"/>
              <a:t> 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876925"/>
            <a:ext cx="8784976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</a:rPr>
              <a:t>Презентация составлена </a:t>
            </a:r>
            <a:r>
              <a:rPr lang="ru-RU" sz="2400" b="1" dirty="0" smtClean="0">
                <a:solidFill>
                  <a:schemeClr val="tx2"/>
                </a:solidFill>
              </a:rPr>
              <a:t>преподавателем ОБЖ ГБПОУ РК «Керченский технологический техникум»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rujulas"/>
          <p:cNvPicPr>
            <a:picLocks noChangeAspect="1" noChangeArrowheads="1"/>
          </p:cNvPicPr>
          <p:nvPr/>
        </p:nvPicPr>
        <p:blipFill rotWithShape="1">
          <a:blip r:embed="rId2">
            <a:lum bright="60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/>
          <a:stretch/>
        </p:blipFill>
        <p:spPr bwMode="auto">
          <a:xfrm>
            <a:off x="34925" y="0"/>
            <a:ext cx="9109075" cy="6858000"/>
          </a:xfrm>
          <a:prstGeom prst="rect">
            <a:avLst/>
          </a:prstGeom>
          <a:solidFill>
            <a:schemeClr val="accent1">
              <a:alpha val="42999"/>
            </a:schemeClr>
          </a:solidFill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2" y="0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EC3320"/>
                </a:solidFill>
              </a:rPr>
              <a:t>Ориентирование по Солнцу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4744"/>
            <a:ext cx="4906963" cy="2470150"/>
          </a:xfrm>
        </p:spPr>
        <p:txBody>
          <a:bodyPr/>
          <a:lstStyle/>
          <a:p>
            <a:r>
              <a:rPr lang="ru-RU" sz="2000" dirty="0"/>
              <a:t>Летом Солнце находится на юге примерно в час дня по местному времени. В другое время юг можно определить с помощью часов со стрелками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80112" y="1124744"/>
            <a:ext cx="3251200" cy="4194175"/>
          </a:xfrm>
        </p:spPr>
        <p:txBody>
          <a:bodyPr/>
          <a:lstStyle/>
          <a:p>
            <a:r>
              <a:rPr lang="ru-RU" sz="2000" dirty="0"/>
              <a:t>Направляем часовую стрелку на Солнце, делим угол между ней и цифрой 1 зимой или 2 летом пополам и получаем направление на юг. Север  - в противоположном направлении </a:t>
            </a:r>
          </a:p>
        </p:txBody>
      </p:sp>
      <p:pic>
        <p:nvPicPr>
          <p:cNvPr id="12293" name="Picture 5" descr="ch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5651500" cy="3768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rujulas"/>
          <p:cNvPicPr>
            <a:picLocks noChangeAspect="1" noChangeArrowheads="1"/>
          </p:cNvPicPr>
          <p:nvPr/>
        </p:nvPicPr>
        <p:blipFill rotWithShape="1">
          <a:blip r:embed="rId2">
            <a:lum bright="60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/>
          <a:stretch/>
        </p:blipFill>
        <p:spPr bwMode="auto">
          <a:xfrm>
            <a:off x="34925" y="0"/>
            <a:ext cx="9109075" cy="6858000"/>
          </a:xfrm>
          <a:prstGeom prst="rect">
            <a:avLst/>
          </a:prstGeom>
          <a:solidFill>
            <a:schemeClr val="accent1">
              <a:alpha val="42999"/>
            </a:schemeClr>
          </a:solidFill>
        </p:spPr>
      </p:pic>
      <p:pic>
        <p:nvPicPr>
          <p:cNvPr id="13314" name="Picture 2" descr="dippers_lodriguss_annotated_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41"/>
            <a:ext cx="9144000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68982" y="0"/>
            <a:ext cx="8640960" cy="935831"/>
          </a:xfrm>
        </p:spPr>
        <p:txBody>
          <a:bodyPr/>
          <a:lstStyle/>
          <a:p>
            <a:r>
              <a:rPr lang="ru-RU" sz="4000" b="1" dirty="0">
                <a:solidFill>
                  <a:srgbClr val="EC3320"/>
                </a:solidFill>
              </a:rPr>
              <a:t>Ориентирование по звездам</a:t>
            </a:r>
            <a:r>
              <a:rPr lang="ru-RU" sz="4000" dirty="0"/>
              <a:t>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013325"/>
            <a:ext cx="9144000" cy="226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chemeClr val="bg1"/>
                </a:solidFill>
              </a:rPr>
              <a:t>    Для того, чтобы определить направление на север при звездном небе, необходимо отыскать яркие звезды, как бы образующие ковш с ручкой  — это созвездие Большой Медведицы. С его помощью </a:t>
            </a:r>
            <a:r>
              <a:rPr lang="ru-RU" sz="2000" dirty="0" smtClean="0">
                <a:solidFill>
                  <a:schemeClr val="bg1"/>
                </a:solidFill>
              </a:rPr>
              <a:t>            </a:t>
            </a:r>
            <a:r>
              <a:rPr lang="ru-RU" sz="2000" dirty="0" smtClean="0"/>
              <a:t>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/>
              <a:t>трудно отыскать и Полярную звезду — последнюю в хвосте Малой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/>
              <a:t>Медведицы. Ее находят, продолжив линию, соединяющую две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/>
              <a:t>крайние звезды (А и Б) ковша Большой Медведицы, и отложив на ней расстояние,  в пять раз большее,  чем отрезок между этими  звездами.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rujulas"/>
          <p:cNvPicPr>
            <a:picLocks noChangeAspect="1" noChangeArrowheads="1"/>
          </p:cNvPicPr>
          <p:nvPr/>
        </p:nvPicPr>
        <p:blipFill rotWithShape="1">
          <a:blip r:embed="rId2">
            <a:lum bright="60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/>
          <a:stretch/>
        </p:blipFill>
        <p:spPr bwMode="auto">
          <a:xfrm>
            <a:off x="34925" y="0"/>
            <a:ext cx="9109075" cy="6858000"/>
          </a:xfrm>
          <a:prstGeom prst="rect">
            <a:avLst/>
          </a:prstGeom>
          <a:solidFill>
            <a:schemeClr val="accent1">
              <a:alpha val="42999"/>
            </a:schemeClr>
          </a:solidFill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2" y="0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EC3320"/>
                </a:solidFill>
              </a:rPr>
              <a:t>Ориентирование по Луне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990600"/>
            <a:ext cx="5166122" cy="57982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Около полуночи по местному времени полная Луна находится на юге.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 smtClean="0"/>
              <a:t>Убывающая </a:t>
            </a:r>
            <a:r>
              <a:rPr lang="ru-RU" sz="2400" dirty="0"/>
              <a:t>(старая)Луна (острые кон­цы направлены вправо, как у буквы С) — на востоке </a:t>
            </a:r>
          </a:p>
        </p:txBody>
      </p:sp>
      <p:pic>
        <p:nvPicPr>
          <p:cNvPr id="14342" name="Picture 6" descr="1412686661_orientirovanie-po-lu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2" b="5011"/>
          <a:stretch/>
        </p:blipFill>
        <p:spPr bwMode="auto">
          <a:xfrm>
            <a:off x="5417642" y="827060"/>
            <a:ext cx="3726358" cy="25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83_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1" t="23785" r="27523"/>
          <a:stretch/>
        </p:blipFill>
        <p:spPr bwMode="auto">
          <a:xfrm>
            <a:off x="179512" y="2298050"/>
            <a:ext cx="2896197" cy="262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1369158" y="3188854"/>
            <a:ext cx="452264" cy="1128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14345" name="Picture 9" descr="waning-crescent-moon-june-16-2012-amazing-sky-astrophotography-37219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t="17702" r="15070" b="12531"/>
          <a:stretch/>
        </p:blipFill>
        <p:spPr bwMode="auto">
          <a:xfrm>
            <a:off x="5652706" y="4317204"/>
            <a:ext cx="3491293" cy="240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7092280" y="5516562"/>
            <a:ext cx="1871663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тарая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063621" y="3414758"/>
            <a:ext cx="6320828" cy="112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dirty="0" smtClean="0"/>
              <a:t>Растущая Луна (острые концы направлены влево, как у буквы Р) находится на западе.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4" grpId="0" animBg="1"/>
      <p:bldP spid="143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rujulas"/>
          <p:cNvPicPr>
            <a:picLocks noChangeAspect="1" noChangeArrowheads="1"/>
          </p:cNvPicPr>
          <p:nvPr/>
        </p:nvPicPr>
        <p:blipFill rotWithShape="1">
          <a:blip r:embed="rId2">
            <a:lum bright="60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/>
          <a:stretch/>
        </p:blipFill>
        <p:spPr bwMode="auto">
          <a:xfrm>
            <a:off x="34925" y="0"/>
            <a:ext cx="9109075" cy="6858000"/>
          </a:xfrm>
          <a:prstGeom prst="rect">
            <a:avLst/>
          </a:prstGeom>
          <a:solidFill>
            <a:schemeClr val="accent1">
              <a:alpha val="42999"/>
            </a:schemeClr>
          </a:solidFill>
        </p:spPr>
      </p:pic>
      <p:pic>
        <p:nvPicPr>
          <p:cNvPr id="15362" name="Picture 2" descr="i?id=9f2c16b1990abb5cca8310fbffe42d46&amp;n=33&amp;h=190&amp;w=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5003800" cy="32623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569325" cy="576263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sz="3600" b="1">
                <a:solidFill>
                  <a:srgbClr val="EC3320"/>
                </a:solidFill>
              </a:rPr>
              <a:t>Ориентирование по местным признакам</a:t>
            </a:r>
            <a:r>
              <a:rPr lang="ru-RU" sz="4000"/>
              <a:t> 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219200"/>
            <a:ext cx="4211637" cy="530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Лишайники всегда развиты преимущественно на северной стороне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 Кора многих деревьев грубее и темнее с северной стороны. Особенно хорошо это видно на березе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В жаркое время смола на стволах хвойных деревьев выступает обильнее с южной стороны. </a:t>
            </a:r>
          </a:p>
        </p:txBody>
      </p:sp>
      <p:pic>
        <p:nvPicPr>
          <p:cNvPr id="15366" name="Picture 6" descr="i?id=9f70b3e191a8b11163adfcff07461dd8&amp;n=33&amp;h=190&amp;w=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5003800" cy="31496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rujulas"/>
          <p:cNvPicPr>
            <a:picLocks noChangeAspect="1" noChangeArrowheads="1"/>
          </p:cNvPicPr>
          <p:nvPr/>
        </p:nvPicPr>
        <p:blipFill rotWithShape="1">
          <a:blip r:embed="rId2">
            <a:lum bright="60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/>
          <a:stretch/>
        </p:blipFill>
        <p:spPr bwMode="auto">
          <a:xfrm>
            <a:off x="34925" y="0"/>
            <a:ext cx="9109075" cy="6858000"/>
          </a:xfrm>
          <a:prstGeom prst="rect">
            <a:avLst/>
          </a:prstGeom>
          <a:solidFill>
            <a:schemeClr val="accent1">
              <a:alpha val="42999"/>
            </a:schemeClr>
          </a:solidFill>
        </p:spPr>
      </p:pic>
      <p:pic>
        <p:nvPicPr>
          <p:cNvPr id="16386" name="Picture 2" descr="mur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785794"/>
            <a:ext cx="4500562" cy="3376557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650x486_0311xds7W6yTTSiW8iF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470652"/>
            <a:ext cx="4143404" cy="3107554"/>
          </a:xfrm>
          <a:prstGeom prst="rect">
            <a:avLst/>
          </a:prstGeom>
          <a:noFill/>
          <a:ln w="57150">
            <a:solidFill>
              <a:srgbClr val="EC3320"/>
            </a:solidFill>
            <a:miter lim="800000"/>
            <a:headEnd/>
            <a:tailEnd/>
          </a:ln>
          <a:effectLst>
            <a:outerShdw dist="107763" dir="2700000" algn="ctr" rotWithShape="0">
              <a:srgbClr val="EC332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171400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EC3320"/>
                </a:solidFill>
              </a:rPr>
              <a:t>Муравейники</a:t>
            </a:r>
            <a:r>
              <a:rPr lang="ru-RU" sz="4000" dirty="0">
                <a:solidFill>
                  <a:srgbClr val="EC3320"/>
                </a:solidFill>
              </a:rPr>
              <a:t> 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859338" y="1600200"/>
            <a:ext cx="3827462" cy="4525963"/>
          </a:xfrm>
        </p:spPr>
        <p:txBody>
          <a:bodyPr/>
          <a:lstStyle/>
          <a:p>
            <a:r>
              <a:rPr lang="ru-RU" sz="2800" dirty="0"/>
              <a:t>почти всегда построены к югу от ближайших деревьев, пней, кустов. </a:t>
            </a:r>
          </a:p>
          <a:p>
            <a:r>
              <a:rPr lang="ru-RU" sz="2800" dirty="0"/>
              <a:t>Кроме того, южный скат муравейников пологий, а северный - крутой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rujulas"/>
          <p:cNvPicPr>
            <a:picLocks noChangeAspect="1" noChangeArrowheads="1"/>
          </p:cNvPicPr>
          <p:nvPr/>
        </p:nvPicPr>
        <p:blipFill rotWithShape="1">
          <a:blip r:embed="rId2">
            <a:lum bright="60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/>
          <a:stretch/>
        </p:blipFill>
        <p:spPr bwMode="auto">
          <a:xfrm>
            <a:off x="34925" y="0"/>
            <a:ext cx="9109075" cy="6858000"/>
          </a:xfrm>
          <a:prstGeom prst="rect">
            <a:avLst/>
          </a:prstGeom>
          <a:solidFill>
            <a:schemeClr val="accent1">
              <a:alpha val="42999"/>
            </a:schemeClr>
          </a:solidFill>
        </p:spPr>
      </p:pic>
      <p:pic>
        <p:nvPicPr>
          <p:cNvPr id="17410" name="Picture 2" descr="11556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" b="10487"/>
          <a:stretch/>
        </p:blipFill>
        <p:spPr bwMode="auto">
          <a:xfrm>
            <a:off x="4623942" y="1040680"/>
            <a:ext cx="4427537" cy="2729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7" y="0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EC3320"/>
                </a:solidFill>
              </a:rPr>
              <a:t>По растительному покрову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981075"/>
            <a:ext cx="4787900" cy="3887788"/>
          </a:xfrm>
        </p:spPr>
        <p:txBody>
          <a:bodyPr/>
          <a:lstStyle/>
          <a:p>
            <a:r>
              <a:rPr lang="ru-RU" sz="1800" dirty="0"/>
              <a:t>На отдельно стоящем дереве самые густые ветви, как правило, растут с южной стороны, поскольку туда попадает больше солнечных лучей </a:t>
            </a:r>
          </a:p>
          <a:p>
            <a:r>
              <a:rPr lang="ru-RU" sz="1800" dirty="0"/>
              <a:t>Весной травяной покров более развит на северных окраинах полян, прогреваемых солнечными лучами; в жаркий период лета - на южных, затененных</a:t>
            </a:r>
            <a:r>
              <a:rPr lang="ru-RU" sz="2800" dirty="0"/>
              <a:t> </a:t>
            </a:r>
          </a:p>
          <a:p>
            <a:endParaRPr lang="ru-RU" sz="28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4648200" y="3930650"/>
            <a:ext cx="4038600" cy="2195513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5364163" y="1125538"/>
            <a:ext cx="33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C332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7885113" y="1125538"/>
            <a:ext cx="3333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C3320"/>
                </a:solidFill>
                <a:latin typeface="Arial"/>
                <a:cs typeface="Arial"/>
              </a:rPr>
              <a:t>Ю</a:t>
            </a:r>
          </a:p>
        </p:txBody>
      </p:sp>
      <p:pic>
        <p:nvPicPr>
          <p:cNvPr id="17416" name="Picture 8" descr="6111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2292"/>
            <a:ext cx="8943975" cy="2951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7164388" y="4076700"/>
            <a:ext cx="33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C332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rujulas"/>
          <p:cNvPicPr>
            <a:picLocks noChangeAspect="1" noChangeArrowheads="1"/>
          </p:cNvPicPr>
          <p:nvPr/>
        </p:nvPicPr>
        <p:blipFill rotWithShape="1">
          <a:blip r:embed="rId2">
            <a:lum bright="60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/>
          <a:stretch/>
        </p:blipFill>
        <p:spPr bwMode="auto">
          <a:xfrm>
            <a:off x="34925" y="0"/>
            <a:ext cx="9109075" cy="6858000"/>
          </a:xfrm>
          <a:prstGeom prst="rect">
            <a:avLst/>
          </a:prstGeom>
          <a:solidFill>
            <a:schemeClr val="accent1">
              <a:alpha val="42999"/>
            </a:schemeClr>
          </a:solidFill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2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EC3320"/>
                </a:solidFill>
              </a:rPr>
              <a:t>Проверка усвоения </a:t>
            </a:r>
            <a:r>
              <a:rPr lang="ru-RU" dirty="0" smtClean="0">
                <a:solidFill>
                  <a:srgbClr val="EC3320"/>
                </a:solidFill>
              </a:rPr>
              <a:t>материала</a:t>
            </a:r>
            <a:endParaRPr lang="ru-RU" dirty="0">
              <a:solidFill>
                <a:srgbClr val="EC332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2" y="897731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/>
              <a:t> </a:t>
            </a:r>
            <a:r>
              <a:rPr lang="ru-RU" sz="2800" dirty="0"/>
              <a:t>Какой буквой обозначается на компасе Север?</a:t>
            </a:r>
          </a:p>
        </p:txBody>
      </p:sp>
      <p:pic>
        <p:nvPicPr>
          <p:cNvPr id="18436" name="Picture 4" descr="th?&amp;id=OI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813"/>
            <a:ext cx="406717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579474" y="1988840"/>
            <a:ext cx="4231010" cy="381381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50800" dist="50800" dir="5400000" sx="104000" sy="104000" algn="ctr" rotWithShape="0">
              <a:srgbClr val="7030A0">
                <a:alpha val="73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латинской буквой</a:t>
            </a:r>
          </a:p>
          <a:p>
            <a:pPr algn="ctr"/>
            <a:r>
              <a:rPr lang="en-US" sz="13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N</a:t>
            </a:r>
            <a:endParaRPr lang="ru-RU" sz="130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rujulas"/>
          <p:cNvPicPr>
            <a:picLocks noChangeAspect="1" noChangeArrowheads="1"/>
          </p:cNvPicPr>
          <p:nvPr/>
        </p:nvPicPr>
        <p:blipFill rotWithShape="1">
          <a:blip r:embed="rId2">
            <a:lum bright="60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/>
          <a:stretch/>
        </p:blipFill>
        <p:spPr bwMode="auto">
          <a:xfrm>
            <a:off x="34925" y="0"/>
            <a:ext cx="9109075" cy="6858000"/>
          </a:xfrm>
          <a:prstGeom prst="rect">
            <a:avLst/>
          </a:prstGeom>
          <a:solidFill>
            <a:schemeClr val="accent1">
              <a:alpha val="42999"/>
            </a:schemeClr>
          </a:solidFill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2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EC3320"/>
                </a:solidFill>
              </a:rPr>
              <a:t>Проверка</a:t>
            </a:r>
            <a:r>
              <a:rPr lang="ru-RU" sz="4000" dirty="0">
                <a:solidFill>
                  <a:srgbClr val="EC3320"/>
                </a:solidFill>
              </a:rPr>
              <a:t> </a:t>
            </a:r>
            <a:r>
              <a:rPr lang="ru-RU" dirty="0">
                <a:solidFill>
                  <a:srgbClr val="EC3320"/>
                </a:solidFill>
              </a:rPr>
              <a:t>усвоения </a:t>
            </a:r>
            <a:r>
              <a:rPr lang="ru-RU" dirty="0" smtClean="0">
                <a:solidFill>
                  <a:srgbClr val="EC3320"/>
                </a:solidFill>
              </a:rPr>
              <a:t>материала</a:t>
            </a:r>
            <a:endParaRPr lang="ru-RU" dirty="0">
              <a:solidFill>
                <a:srgbClr val="EC332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2" y="126876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/>
              <a:t>Как определить направление на Север по Солнцу и часам?</a:t>
            </a:r>
          </a:p>
        </p:txBody>
      </p:sp>
      <p:pic>
        <p:nvPicPr>
          <p:cNvPr id="19460" name="Picture 4" descr="ch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708275"/>
            <a:ext cx="4897469" cy="32654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859338" y="2563544"/>
            <a:ext cx="4067175" cy="3779758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50800" dist="50800" dir="5400000" sx="104000" sy="104000" algn="ctr" rotWithShape="0">
              <a:srgbClr val="7030A0">
                <a:alpha val="73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Направляем часовую стрелку на Солнце, делим угол между ней и цифрой 1 зимой или 2 летом пополам и получаем направление на юг. Север  - в противоположном направлении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rujulas"/>
          <p:cNvPicPr>
            <a:picLocks noChangeAspect="1" noChangeArrowheads="1"/>
          </p:cNvPicPr>
          <p:nvPr/>
        </p:nvPicPr>
        <p:blipFill rotWithShape="1">
          <a:blip r:embed="rId2">
            <a:lum bright="60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/>
          <a:stretch/>
        </p:blipFill>
        <p:spPr bwMode="auto">
          <a:xfrm>
            <a:off x="34925" y="0"/>
            <a:ext cx="9109075" cy="6858000"/>
          </a:xfrm>
          <a:prstGeom prst="rect">
            <a:avLst/>
          </a:prstGeom>
          <a:solidFill>
            <a:schemeClr val="accent1">
              <a:alpha val="42999"/>
            </a:schemeClr>
          </a:solidFill>
        </p:spPr>
      </p:pic>
      <p:pic>
        <p:nvPicPr>
          <p:cNvPr id="20482" name="Picture 2" descr="4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7" b="8343"/>
          <a:stretch/>
        </p:blipFill>
        <p:spPr bwMode="auto">
          <a:xfrm>
            <a:off x="214282" y="2353724"/>
            <a:ext cx="6061827" cy="4116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74662" y="1126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EC3320"/>
                </a:solidFill>
              </a:rPr>
              <a:t>Проверка усвоения </a:t>
            </a:r>
            <a:r>
              <a:rPr lang="ru-RU" dirty="0" smtClean="0">
                <a:solidFill>
                  <a:srgbClr val="EC3320"/>
                </a:solidFill>
              </a:rPr>
              <a:t>материала</a:t>
            </a:r>
            <a:endParaRPr lang="ru-RU" dirty="0">
              <a:solidFill>
                <a:srgbClr val="EC332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5192" y="1099495"/>
            <a:ext cx="8229600" cy="110871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/>
              <a:t>Определите, к какой стороне света мы стоим лицом?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499992" y="2446318"/>
            <a:ext cx="4392613" cy="3779758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50800" dist="50800" dir="5400000" sx="104000" sy="104000" algn="ctr" rotWithShape="0">
              <a:srgbClr val="7030A0">
                <a:alpha val="73000"/>
              </a:srgb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Муравейники почти всегда построены к югу от ближайших деревьев, пней, кустов.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Поскольку муравейник с южной сторон (справа от нас), то мы смотрим на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ВОСТОК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g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868863"/>
            <a:ext cx="6553200" cy="936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400" b="1">
                <a:solidFill>
                  <a:srgbClr val="EC3320"/>
                </a:solidFill>
              </a:rPr>
              <a:t>СПАСИБО ЗА ВНИМАНИЕ!</a:t>
            </a:r>
            <a:endParaRPr lang="en-US" sz="4400" b="1">
              <a:solidFill>
                <a:srgbClr val="EC33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brujulas"/>
          <p:cNvPicPr>
            <a:picLocks noChangeAspect="1" noChangeArrowheads="1"/>
          </p:cNvPicPr>
          <p:nvPr/>
        </p:nvPicPr>
        <p:blipFill rotWithShape="1">
          <a:blip r:embed="rId2">
            <a:lum bright="32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2"/>
          <a:stretch/>
        </p:blipFill>
        <p:spPr bwMode="auto">
          <a:xfrm>
            <a:off x="16769" y="-15653"/>
            <a:ext cx="9144000" cy="6825208"/>
          </a:xfrm>
          <a:prstGeom prst="rect">
            <a:avLst/>
          </a:prstGeom>
          <a:solidFill>
            <a:schemeClr val="accent1">
              <a:alpha val="42999"/>
            </a:schemeClr>
          </a:solidFill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337469" y="188640"/>
            <a:ext cx="7010400" cy="563563"/>
          </a:xfrm>
        </p:spPr>
        <p:txBody>
          <a:bodyPr/>
          <a:lstStyle/>
          <a:p>
            <a:r>
              <a:rPr lang="ru-RU" sz="4800" dirty="0">
                <a:solidFill>
                  <a:srgbClr val="EC3320"/>
                </a:solidFill>
              </a:rPr>
              <a:t>Содержание</a:t>
            </a:r>
            <a:endParaRPr lang="en-US" sz="3200" dirty="0">
              <a:solidFill>
                <a:srgbClr val="EC3320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3275856" y="1468437"/>
            <a:ext cx="762000" cy="665163"/>
            <a:chOff x="1110" y="2656"/>
            <a:chExt cx="1549" cy="1351"/>
          </a:xfrm>
        </p:grpSpPr>
        <p:sp>
          <p:nvSpPr>
            <p:cNvPr id="4101" name="AutoShape 5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EC332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" name="AutoShape 6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EC332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" name="AutoShape 7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EC33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3279053" y="2221410"/>
            <a:ext cx="762000" cy="665163"/>
            <a:chOff x="3174" y="2656"/>
            <a:chExt cx="1549" cy="1351"/>
          </a:xfrm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E620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E6202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E62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3703197" y="21336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572001" y="1659571"/>
            <a:ext cx="229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2400" i="1" dirty="0"/>
              <a:t>Вводное слово</a:t>
            </a:r>
            <a:endParaRPr lang="en-US" sz="2400" i="1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gray">
          <a:xfrm>
            <a:off x="3487010" y="157808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3703197" y="2873951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572001" y="2886573"/>
            <a:ext cx="4017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2400" i="1" dirty="0"/>
              <a:t>Способы </a:t>
            </a:r>
            <a:r>
              <a:rPr lang="ru-RU" sz="2400" i="1" dirty="0" smtClean="0"/>
              <a:t>ориентирования</a:t>
            </a:r>
          </a:p>
          <a:p>
            <a:pPr eaLnBrk="0" hangingPunct="0"/>
            <a:r>
              <a:rPr lang="ru-RU" sz="2400" i="1" dirty="0" smtClean="0"/>
              <a:t> </a:t>
            </a:r>
            <a:r>
              <a:rPr lang="ru-RU" sz="2400" i="1" dirty="0"/>
              <a:t>на местности</a:t>
            </a:r>
            <a:endParaRPr lang="en-US" sz="2400" i="1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gray">
          <a:xfrm>
            <a:off x="3475175" y="231972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4114" name="Group 18"/>
          <p:cNvGrpSpPr>
            <a:grpSpLocks/>
          </p:cNvGrpSpPr>
          <p:nvPr/>
        </p:nvGrpSpPr>
        <p:grpSpPr bwMode="auto">
          <a:xfrm>
            <a:off x="3279820" y="2969490"/>
            <a:ext cx="762000" cy="665162"/>
            <a:chOff x="1110" y="2656"/>
            <a:chExt cx="1549" cy="1351"/>
          </a:xfrm>
        </p:grpSpPr>
        <p:sp>
          <p:nvSpPr>
            <p:cNvPr id="4115" name="AutoShape 1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5F951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6" name="AutoShape 2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5F95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7" name="AutoShape 2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5F95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3279820" y="3817582"/>
            <a:ext cx="762000" cy="665162"/>
            <a:chOff x="3174" y="2656"/>
            <a:chExt cx="1549" cy="1351"/>
          </a:xfrm>
        </p:grpSpPr>
        <p:sp>
          <p:nvSpPr>
            <p:cNvPr id="4119" name="AutoShape 2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5AD25A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0" name="AutoShape 2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5AD25A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1" name="AutoShape 25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5AD25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3703197" y="3637972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4588769" y="2303163"/>
            <a:ext cx="327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 i="1" dirty="0"/>
              <a:t>Цель и оборудование</a:t>
            </a:r>
            <a:endParaRPr lang="en-US" sz="2400" i="1" dirty="0"/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gray">
          <a:xfrm>
            <a:off x="3475174" y="306780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3675634" y="446709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4588769" y="3757965"/>
            <a:ext cx="4514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 i="1" dirty="0"/>
              <a:t>Проверка </a:t>
            </a:r>
            <a:r>
              <a:rPr lang="ru-RU" sz="2400" i="1" dirty="0" smtClean="0"/>
              <a:t>усвоения</a:t>
            </a:r>
          </a:p>
          <a:p>
            <a:pPr eaLnBrk="0" hangingPunct="0"/>
            <a:r>
              <a:rPr lang="ru-RU" sz="2400" i="1" dirty="0" smtClean="0"/>
              <a:t>материла</a:t>
            </a:r>
            <a:endParaRPr lang="en-US" sz="2400" i="1" dirty="0"/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gray">
          <a:xfrm>
            <a:off x="3475173" y="391590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rujulas"/>
          <p:cNvPicPr>
            <a:picLocks noChangeAspect="1" noChangeArrowheads="1"/>
          </p:cNvPicPr>
          <p:nvPr/>
        </p:nvPicPr>
        <p:blipFill rotWithShape="1">
          <a:blip r:embed="rId2">
            <a:lum bright="32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2"/>
          <a:stretch/>
        </p:blipFill>
        <p:spPr bwMode="auto">
          <a:xfrm>
            <a:off x="1" y="32792"/>
            <a:ext cx="9144000" cy="6825208"/>
          </a:xfrm>
          <a:prstGeom prst="rect">
            <a:avLst/>
          </a:prstGeom>
          <a:solidFill>
            <a:schemeClr val="accent1">
              <a:alpha val="42999"/>
            </a:schemeClr>
          </a:solidFill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60648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EC3320"/>
                </a:solidFill>
              </a:rPr>
              <a:t>Вводное слово</a:t>
            </a:r>
            <a:endParaRPr lang="en-US" b="1" i="1" dirty="0">
              <a:solidFill>
                <a:srgbClr val="EC332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0299" y="1000108"/>
            <a:ext cx="6643702" cy="5857892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ru-RU" sz="2400" b="1" dirty="0" smtClean="0"/>
              <a:t>Что </a:t>
            </a:r>
            <a:r>
              <a:rPr lang="ru-RU" sz="2400" b="1" dirty="0"/>
              <a:t>такое ориентирование? Ориентирование - это умение определять свое местоположение относительно других объектов на местности</a:t>
            </a:r>
            <a:r>
              <a:rPr lang="ru-RU" sz="2400" dirty="0"/>
              <a:t>.    </a:t>
            </a:r>
          </a:p>
          <a:p>
            <a:pPr lvl="1">
              <a:lnSpc>
                <a:spcPct val="90000"/>
              </a:lnSpc>
            </a:pPr>
            <a:r>
              <a:rPr lang="ru-RU" sz="2400" b="1" dirty="0"/>
              <a:t>Слово «ориентирование» происходит от латинского слова «</a:t>
            </a:r>
            <a:r>
              <a:rPr lang="ru-RU" sz="2400" b="1" dirty="0" err="1"/>
              <a:t>oriens</a:t>
            </a:r>
            <a:r>
              <a:rPr lang="ru-RU" sz="2400" b="1" dirty="0"/>
              <a:t>», что в переводе означает «восток».</a:t>
            </a:r>
            <a:r>
              <a:rPr lang="ru-RU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ru-RU" sz="2400" b="1" dirty="0"/>
              <a:t>С древнейших времен восток считался почитаемой стороной: с востока появлялось Солнце — источник жизни на Земле, поэтому на восток молились, обращали в его сторону некоторые       алтари православных церквей.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rujulas"/>
          <p:cNvPicPr>
            <a:picLocks noChangeAspect="1" noChangeArrowheads="1"/>
          </p:cNvPicPr>
          <p:nvPr/>
        </p:nvPicPr>
        <p:blipFill rotWithShape="1">
          <a:blip r:embed="rId2">
            <a:lum bright="60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/>
          <a:stretch/>
        </p:blipFill>
        <p:spPr bwMode="auto">
          <a:xfrm>
            <a:off x="34925" y="0"/>
            <a:ext cx="9109075" cy="6858000"/>
          </a:xfrm>
          <a:prstGeom prst="rect">
            <a:avLst/>
          </a:prstGeom>
          <a:solidFill>
            <a:schemeClr val="accent1">
              <a:alpha val="42999"/>
            </a:schemeClr>
          </a:solidFill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2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EC3320"/>
                </a:solidFill>
              </a:rPr>
              <a:t>Цель занятия</a:t>
            </a:r>
            <a:r>
              <a:rPr lang="ru-RU" dirty="0"/>
              <a:t> 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0927" y="980728"/>
            <a:ext cx="8497069" cy="5732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i="1" u="sng" dirty="0">
                <a:solidFill>
                  <a:srgbClr val="602DF1"/>
                </a:solidFill>
              </a:rPr>
              <a:t>Образовательная:</a:t>
            </a:r>
            <a:r>
              <a:rPr lang="ru-RU" sz="2800" dirty="0"/>
              <a:t> создать условия для овладения знаниями о способах ориентирования на местности; научить  определять стороны света в различных ситуациях.</a:t>
            </a:r>
            <a:br>
              <a:rPr lang="ru-RU" sz="2800" dirty="0"/>
            </a:b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b="1" i="1" u="sng" dirty="0">
                <a:solidFill>
                  <a:srgbClr val="602DF1"/>
                </a:solidFill>
              </a:rPr>
              <a:t>Развивающая:</a:t>
            </a:r>
            <a:r>
              <a:rPr lang="ru-RU" sz="2800" dirty="0"/>
              <a:t> развивать географическое  мышление  и  </a:t>
            </a:r>
            <a:r>
              <a:rPr lang="ru-RU" sz="2800" dirty="0" smtClean="0"/>
              <a:t>способность              </a:t>
            </a:r>
            <a:r>
              <a:rPr lang="ru-RU" sz="2800" dirty="0"/>
              <a:t>применять  имеющиеся  знания  в  решении  </a:t>
            </a:r>
            <a:r>
              <a:rPr lang="ru-RU" sz="2800" dirty="0" smtClean="0"/>
              <a:t>   новых </a:t>
            </a:r>
            <a:r>
              <a:rPr lang="ru-RU" sz="2800" dirty="0"/>
              <a:t>  учебных задач.</a:t>
            </a:r>
            <a:br>
              <a:rPr lang="ru-RU" sz="2800" dirty="0"/>
            </a:b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b="1" i="1" u="sng" dirty="0">
                <a:solidFill>
                  <a:srgbClr val="602DF1"/>
                </a:solidFill>
              </a:rPr>
              <a:t>Воспитательная:</a:t>
            </a:r>
            <a:r>
              <a:rPr lang="ru-RU" sz="2800" b="1" i="1" dirty="0">
                <a:solidFill>
                  <a:srgbClr val="602DF1"/>
                </a:solidFill>
              </a:rPr>
              <a:t> </a:t>
            </a:r>
            <a:r>
              <a:rPr lang="ru-RU" sz="2800" dirty="0"/>
              <a:t>развивать познавательный  интерес к  предмету, положительную учебную </a:t>
            </a:r>
            <a:r>
              <a:rPr lang="ru-RU" sz="2800" dirty="0" smtClean="0"/>
              <a:t>мотивацию</a:t>
            </a:r>
            <a:r>
              <a:rPr lang="ru-RU" sz="2800" dirty="0"/>
              <a:t>,  внимательность,  </a:t>
            </a:r>
            <a:r>
              <a:rPr lang="ru-RU" sz="2800" dirty="0" smtClean="0"/>
              <a:t>                           наблюдательность</a:t>
            </a:r>
            <a:r>
              <a:rPr lang="ru-RU" sz="2800" dirty="0"/>
              <a:t>.  </a:t>
            </a:r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brujulas"/>
          <p:cNvPicPr>
            <a:picLocks noChangeAspect="1" noChangeArrowheads="1"/>
          </p:cNvPicPr>
          <p:nvPr/>
        </p:nvPicPr>
        <p:blipFill rotWithShape="1">
          <a:blip r:embed="rId2">
            <a:lum bright="60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/>
          <a:stretch/>
        </p:blipFill>
        <p:spPr bwMode="auto">
          <a:xfrm>
            <a:off x="34925" y="0"/>
            <a:ext cx="9109075" cy="6858000"/>
          </a:xfrm>
          <a:prstGeom prst="rect">
            <a:avLst/>
          </a:prstGeom>
          <a:solidFill>
            <a:schemeClr val="accent1">
              <a:alpha val="42999"/>
            </a:schemeClr>
          </a:solidFill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ru-RU" b="1" dirty="0">
                <a:solidFill>
                  <a:srgbClr val="EC3320"/>
                </a:solidFill>
              </a:rPr>
              <a:t>Оборудование</a:t>
            </a:r>
            <a:endParaRPr lang="en-US" b="1" dirty="0">
              <a:solidFill>
                <a:srgbClr val="EC3320"/>
              </a:solidFill>
            </a:endParaRPr>
          </a:p>
        </p:txBody>
      </p:sp>
      <p:pic>
        <p:nvPicPr>
          <p:cNvPr id="7171" name="Picture 3" descr="1479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0" r="14925"/>
          <a:stretch/>
        </p:blipFill>
        <p:spPr bwMode="auto">
          <a:xfrm rot="778342">
            <a:off x="978330" y="1620837"/>
            <a:ext cx="3978945" cy="26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AutoShape 4" descr="ru--gs--100k--p32-019_020--N063-40_E009-00--N063-20_E010-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AutoShape 5" descr="ru--gs--100k--p32-019_020--N063-40_E009-00--N063-20_E010-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084888" y="2852738"/>
            <a:ext cx="207645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solidFill>
                  <a:srgbClr val="FE620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 </a:t>
            </a:r>
          </a:p>
          <a:p>
            <a:pPr algn="ctr"/>
            <a:r>
              <a:rPr lang="ru-RU" sz="2800" b="1">
                <a:solidFill>
                  <a:srgbClr val="FE620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Местности</a:t>
            </a:r>
          </a:p>
        </p:txBody>
      </p:sp>
      <p:pic>
        <p:nvPicPr>
          <p:cNvPr id="7175" name="Picture 7" descr="img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3625850" cy="2719388"/>
          </a:xfrm>
          <a:prstGeom prst="rect">
            <a:avLst/>
          </a:prstGeom>
          <a:noFill/>
          <a:ln w="57150" cap="rnd">
            <a:solidFill>
              <a:srgbClr val="EC332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508625" y="1196975"/>
            <a:ext cx="3384550" cy="9461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E620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Карта </a:t>
            </a:r>
          </a:p>
          <a:p>
            <a:r>
              <a:rPr lang="ru-RU" sz="2800" b="1" dirty="0">
                <a:solidFill>
                  <a:srgbClr val="FE620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топографическая</a:t>
            </a:r>
          </a:p>
        </p:txBody>
      </p:sp>
      <p:pic>
        <p:nvPicPr>
          <p:cNvPr id="7177" name="Picture 9" descr="levenhuk_compass-600x6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33925"/>
            <a:ext cx="21240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 rot="748035">
            <a:off x="900113" y="1628775"/>
            <a:ext cx="4032250" cy="2592388"/>
          </a:xfrm>
          <a:prstGeom prst="rect">
            <a:avLst/>
          </a:prstGeom>
          <a:noFill/>
          <a:ln w="28575" algn="ctr">
            <a:solidFill>
              <a:srgbClr val="EC3320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23850" y="4581525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FE620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6" grpId="0"/>
      <p:bldP spid="7178" grpId="0" animBg="1"/>
      <p:bldP spid="71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brujulas"/>
          <p:cNvPicPr>
            <a:picLocks noChangeAspect="1" noChangeArrowheads="1"/>
          </p:cNvPicPr>
          <p:nvPr/>
        </p:nvPicPr>
        <p:blipFill rotWithShape="1">
          <a:blip r:embed="rId2">
            <a:lum bright="60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/>
          <a:stretch/>
        </p:blipFill>
        <p:spPr bwMode="auto">
          <a:xfrm>
            <a:off x="34925" y="0"/>
            <a:ext cx="9109075" cy="6858000"/>
          </a:xfrm>
          <a:prstGeom prst="rect">
            <a:avLst/>
          </a:prstGeom>
          <a:solidFill>
            <a:schemeClr val="accent1">
              <a:alpha val="42999"/>
            </a:schemeClr>
          </a:solidFill>
        </p:spPr>
      </p:pic>
      <p:pic>
        <p:nvPicPr>
          <p:cNvPr id="8194" name="Picture 2" descr="26493_6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888703"/>
            <a:ext cx="4643901" cy="267016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F9fbf_1419273_medi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r="3227"/>
          <a:stretch/>
        </p:blipFill>
        <p:spPr bwMode="auto">
          <a:xfrm>
            <a:off x="179388" y="888703"/>
            <a:ext cx="4105275" cy="27368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65657"/>
            <a:ext cx="8229600" cy="954360"/>
          </a:xfrm>
        </p:spPr>
        <p:txBody>
          <a:bodyPr/>
          <a:lstStyle/>
          <a:p>
            <a:r>
              <a:rPr lang="ru-RU" b="1" dirty="0">
                <a:solidFill>
                  <a:srgbClr val="EC3320"/>
                </a:solidFill>
              </a:rPr>
              <a:t>Отличие плана от карты</a:t>
            </a:r>
            <a:endParaRPr lang="en-US" b="1" dirty="0">
              <a:solidFill>
                <a:srgbClr val="EC3320"/>
              </a:solidFill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787900" y="3357563"/>
            <a:ext cx="4105275" cy="33131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>
              <a:rot lat="0" lon="300000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79388" y="3429000"/>
            <a:ext cx="4105275" cy="32861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scene3d>
            <a:camera prst="legacyObliqueTopLeft">
              <a:rot lat="0" lon="20999999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8313" y="3573463"/>
            <a:ext cx="33845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Масштаб крупный</a:t>
            </a:r>
          </a:p>
          <a:p>
            <a:pPr eaLnBrk="0" hangingPunct="0"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Изображена небольшая территория</a:t>
            </a:r>
          </a:p>
          <a:p>
            <a:pPr eaLnBrk="0" hangingPunct="0"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Подробно наносятся все географические объекты</a:t>
            </a:r>
          </a:p>
          <a:p>
            <a:pPr eaLnBrk="0" hangingPunct="0"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Отсутствует градусная сеть. Направление на север отображают стрелкой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200" name="Freeform 8"/>
          <p:cNvSpPr>
            <a:spLocks/>
          </p:cNvSpPr>
          <p:nvPr/>
        </p:nvSpPr>
        <p:spPr bwMode="gray">
          <a:xfrm>
            <a:off x="3419475" y="3860800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F9BEB8"/>
              </a:gs>
              <a:gs pos="100000">
                <a:srgbClr val="EC332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Freeform 10"/>
          <p:cNvSpPr>
            <a:spLocks/>
          </p:cNvSpPr>
          <p:nvPr/>
        </p:nvSpPr>
        <p:spPr bwMode="gray">
          <a:xfrm flipH="1">
            <a:off x="4572000" y="3860800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EC3320">
                  <a:gamma/>
                  <a:tint val="31765"/>
                  <a:invGamma/>
                </a:srgbClr>
              </a:gs>
              <a:gs pos="100000">
                <a:srgbClr val="EC332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508625" y="3573463"/>
            <a:ext cx="34575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Масштаб мелкий</a:t>
            </a:r>
          </a:p>
          <a:p>
            <a:pPr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Может быть изображен и целый земной шар</a:t>
            </a:r>
          </a:p>
          <a:p>
            <a:pPr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Отображаются наиболее существенные объекты</a:t>
            </a:r>
          </a:p>
          <a:p>
            <a:pPr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Стороны горизонта определяют по нанесенным параллелям и меридианам</a:t>
            </a:r>
          </a:p>
          <a:p>
            <a:endParaRPr 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brujulas"/>
          <p:cNvPicPr>
            <a:picLocks noChangeAspect="1" noChangeArrowheads="1"/>
          </p:cNvPicPr>
          <p:nvPr/>
        </p:nvPicPr>
        <p:blipFill rotWithShape="1">
          <a:blip r:embed="rId2">
            <a:lum bright="60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/>
          <a:stretch/>
        </p:blipFill>
        <p:spPr bwMode="auto">
          <a:xfrm>
            <a:off x="34925" y="0"/>
            <a:ext cx="9109075" cy="6858000"/>
          </a:xfrm>
          <a:prstGeom prst="rect">
            <a:avLst/>
          </a:prstGeom>
          <a:solidFill>
            <a:schemeClr val="accent1">
              <a:alpha val="42999"/>
            </a:schemeClr>
          </a:solidFill>
        </p:spPr>
      </p:pic>
      <p:pic>
        <p:nvPicPr>
          <p:cNvPr id="9218" name="Picture 2" descr="stockxpertcom_id557304_jpg_6d0fcf25d747a8895c0f1e81d3e436ba-e13685698169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3233737" cy="2151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952964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276600" cy="21796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1-tub-ua.yandex.net/i?id=af82719dbbcd05e35d0dde258fff164b&amp;n=33&amp;h=190&amp;w=2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45" y="4292728"/>
            <a:ext cx="3276600" cy="218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zvezd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/>
          <a:stretch/>
        </p:blipFill>
        <p:spPr bwMode="auto">
          <a:xfrm>
            <a:off x="5786489" y="1700213"/>
            <a:ext cx="3223818" cy="2047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hutterstock-12998374-desktop-resolu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92375"/>
            <a:ext cx="2311400" cy="2370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EC3320"/>
                </a:solidFill>
              </a:rPr>
              <a:t>Способы ориентирования</a:t>
            </a:r>
            <a:endParaRPr lang="en-US" dirty="0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gray">
          <a:xfrm rot="3465783">
            <a:off x="4896645" y="447278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gray">
          <a:xfrm rot="16200000">
            <a:off x="4175919" y="209629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gray">
          <a:xfrm rot="7535209">
            <a:off x="3383756" y="44013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gray">
          <a:xfrm>
            <a:off x="5435600" y="2997200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gray">
          <a:xfrm rot="-10800000">
            <a:off x="2987675" y="2997200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gray">
          <a:xfrm>
            <a:off x="2692400" y="1690688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2484438" y="3068638"/>
            <a:ext cx="360362" cy="360362"/>
            <a:chOff x="1565" y="2659"/>
            <a:chExt cx="227" cy="227"/>
          </a:xfrm>
        </p:grpSpPr>
        <p:sp>
          <p:nvSpPr>
            <p:cNvPr id="9231" name="Oval 15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2" name="Oval 16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3276600" y="4868863"/>
            <a:ext cx="360363" cy="360362"/>
            <a:chOff x="2109" y="3612"/>
            <a:chExt cx="227" cy="227"/>
          </a:xfrm>
        </p:grpSpPr>
        <p:sp>
          <p:nvSpPr>
            <p:cNvPr id="9234" name="Oval 1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Oval 1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4356100" y="1484313"/>
            <a:ext cx="360363" cy="360362"/>
            <a:chOff x="3470" y="1706"/>
            <a:chExt cx="227" cy="227"/>
          </a:xfrm>
        </p:grpSpPr>
        <p:sp>
          <p:nvSpPr>
            <p:cNvPr id="9237" name="Oval 21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8" name="Oval 22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39" name="Group 23"/>
          <p:cNvGrpSpPr>
            <a:grpSpLocks/>
          </p:cNvGrpSpPr>
          <p:nvPr/>
        </p:nvGrpSpPr>
        <p:grpSpPr bwMode="auto">
          <a:xfrm>
            <a:off x="6300788" y="2997200"/>
            <a:ext cx="360362" cy="360363"/>
            <a:chOff x="3923" y="2659"/>
            <a:chExt cx="227" cy="227"/>
          </a:xfrm>
        </p:grpSpPr>
        <p:sp>
          <p:nvSpPr>
            <p:cNvPr id="9240" name="Oval 24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1" name="Oval 25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5435600" y="4941888"/>
            <a:ext cx="360363" cy="360362"/>
            <a:chOff x="3515" y="3521"/>
            <a:chExt cx="227" cy="227"/>
          </a:xfrm>
        </p:grpSpPr>
        <p:sp>
          <p:nvSpPr>
            <p:cNvPr id="9243" name="Oval 27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4" name="Oval 28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3132138" y="2997200"/>
            <a:ext cx="3130550" cy="11874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i="1" dirty="0">
                <a:solidFill>
                  <a:srgbClr val="F5F951"/>
                </a:solidFill>
              </a:rPr>
              <a:t>Можно</a:t>
            </a:r>
          </a:p>
          <a:p>
            <a:pPr algn="ctr" eaLnBrk="0" hangingPunct="0"/>
            <a:endParaRPr lang="ru-RU" sz="2400" b="1" i="1" dirty="0">
              <a:solidFill>
                <a:srgbClr val="F5F951"/>
              </a:solidFill>
            </a:endParaRPr>
          </a:p>
          <a:p>
            <a:pPr algn="ctr" eaLnBrk="0" hangingPunct="0"/>
            <a:r>
              <a:rPr lang="ru-RU" sz="2400" b="1" i="1" dirty="0">
                <a:solidFill>
                  <a:srgbClr val="F5F951"/>
                </a:solidFill>
              </a:rPr>
              <a:t>Ориентироваться</a:t>
            </a:r>
            <a:endParaRPr lang="en-US" sz="2400" b="1" i="1" dirty="0">
              <a:solidFill>
                <a:srgbClr val="F5F951"/>
              </a:solidFill>
            </a:endParaRP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2339975" y="981075"/>
            <a:ext cx="4500563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A52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Symbol" pitchFamily="18" charset="2"/>
              <a:buChar char=""/>
            </a:pPr>
            <a:r>
              <a:rPr lang="ru-RU" sz="2800" b="1" i="1">
                <a:solidFill>
                  <a:srgbClr val="602DF1"/>
                </a:solidFill>
              </a:rPr>
              <a:t>По местным признакам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6804025" y="2849563"/>
            <a:ext cx="2211388" cy="88423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DA52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Symbol" pitchFamily="18" charset="2"/>
              <a:buChar char=""/>
            </a:pPr>
            <a:r>
              <a:rPr lang="ru-RU" sz="2800" b="1" i="1" dirty="0">
                <a:solidFill>
                  <a:schemeClr val="bg1"/>
                </a:solidFill>
              </a:rPr>
              <a:t>По звездам</a:t>
            </a:r>
          </a:p>
          <a:p>
            <a:pPr eaLnBrk="0" hangingPunct="0">
              <a:buFont typeface="Symbol" pitchFamily="18" charset="2"/>
              <a:buChar char=""/>
            </a:pPr>
            <a:endParaRPr lang="en-US" sz="2400" b="1" i="1" dirty="0">
              <a:solidFill>
                <a:srgbClr val="602DF1"/>
              </a:solidFill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5867400" y="5300663"/>
            <a:ext cx="2093913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A52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Symbol" pitchFamily="18" charset="2"/>
              <a:buChar char=""/>
            </a:pPr>
            <a:r>
              <a:rPr lang="ru-RU" sz="2800" b="1" i="1">
                <a:solidFill>
                  <a:schemeClr val="bg1"/>
                </a:solidFill>
              </a:rPr>
              <a:t>По Солнцу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827088" y="2924175"/>
            <a:ext cx="1611312" cy="884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A52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>
              <a:buFont typeface="Symbol" pitchFamily="18" charset="2"/>
              <a:buChar char=""/>
            </a:pPr>
            <a:r>
              <a:rPr lang="ru-RU" sz="2800" b="1" i="1">
                <a:solidFill>
                  <a:schemeClr val="bg1"/>
                </a:solidFill>
              </a:rPr>
              <a:t>По Луне</a:t>
            </a:r>
          </a:p>
          <a:p>
            <a:pPr algn="r" eaLnBrk="0" hangingPunct="0">
              <a:buFont typeface="Symbol" pitchFamily="18" charset="2"/>
              <a:buChar char=""/>
            </a:pPr>
            <a:endParaRPr lang="en-US" sz="2400" b="1" i="1">
              <a:solidFill>
                <a:srgbClr val="602DF1"/>
              </a:solidFill>
            </a:endParaRP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11188" y="5084763"/>
            <a:ext cx="2230437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A52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>
              <a:buFont typeface="Symbol" pitchFamily="18" charset="2"/>
              <a:buChar char=""/>
            </a:pPr>
            <a:r>
              <a:rPr lang="ru-RU" sz="2800" b="1" i="1">
                <a:solidFill>
                  <a:schemeClr val="bg1"/>
                </a:solidFill>
              </a:rPr>
              <a:t>По компасу</a:t>
            </a:r>
          </a:p>
        </p:txBody>
      </p:sp>
      <p:sp>
        <p:nvSpPr>
          <p:cNvPr id="9251" name="AutoShape 35" descr="allah-sk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2" name="AutoShape 36" descr="allah-sk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3" name="AutoShape 37" descr="1312301985_n_sky_179_305x23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4" name="AutoShape 38" descr="https://im1-tub-ua.yandex.net/i?id=af82719dbbcd05e35d0dde258fff164b&amp;n=33&amp;h=190&amp;w=28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5" grpId="0"/>
      <p:bldP spid="9246" grpId="0"/>
      <p:bldP spid="9247" grpId="0"/>
      <p:bldP spid="9248" grpId="0"/>
      <p:bldP spid="9249" grpId="0"/>
      <p:bldP spid="92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rujulas"/>
          <p:cNvPicPr>
            <a:picLocks noChangeAspect="1" noChangeArrowheads="1"/>
          </p:cNvPicPr>
          <p:nvPr/>
        </p:nvPicPr>
        <p:blipFill rotWithShape="1">
          <a:blip r:embed="rId2">
            <a:lum bright="60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/>
          <a:stretch/>
        </p:blipFill>
        <p:spPr bwMode="auto">
          <a:xfrm>
            <a:off x="34925" y="0"/>
            <a:ext cx="9109075" cy="6858000"/>
          </a:xfrm>
          <a:prstGeom prst="rect">
            <a:avLst/>
          </a:prstGeom>
          <a:solidFill>
            <a:schemeClr val="accent1">
              <a:alpha val="42999"/>
            </a:schemeClr>
          </a:solidFill>
        </p:spPr>
      </p:pic>
      <p:pic>
        <p:nvPicPr>
          <p:cNvPr id="10242" name="Picture 2" descr="CO012-h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3"/>
          <a:stretch/>
        </p:blipFill>
        <p:spPr bwMode="auto">
          <a:xfrm>
            <a:off x="4500563" y="3933825"/>
            <a:ext cx="4464050" cy="292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5763" y="0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EC3320"/>
                </a:solidFill>
              </a:rPr>
              <a:t>Ориентирование по компасу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Компас – это прибор для определения направления на магнитный полюс земли. Основное предназначение компаса - определять направление на какой-либо объект. М</a:t>
            </a:r>
            <a:r>
              <a:rPr lang="uk-UA" sz="2000" dirty="0" err="1"/>
              <a:t>агнитная</a:t>
            </a:r>
            <a:r>
              <a:rPr lang="uk-UA" sz="2000" dirty="0"/>
              <a:t> </a:t>
            </a:r>
            <a:r>
              <a:rPr lang="uk-UA" sz="2000" dirty="0" err="1"/>
              <a:t>стрелка</a:t>
            </a:r>
            <a:r>
              <a:rPr lang="uk-UA" sz="2000" dirty="0"/>
              <a:t> компаса </a:t>
            </a:r>
            <a:r>
              <a:rPr lang="ru-RU" sz="2000" dirty="0"/>
              <a:t>всегда указывает на Север. На компасе Север обозначается </a:t>
            </a:r>
            <a:r>
              <a:rPr lang="uk-UA" sz="2000" dirty="0" err="1"/>
              <a:t>латинской</a:t>
            </a:r>
            <a:r>
              <a:rPr lang="uk-UA" sz="2000" dirty="0"/>
              <a:t>   </a:t>
            </a:r>
            <a:r>
              <a:rPr lang="ru-RU" sz="2000" dirty="0"/>
              <a:t>буквой  </a:t>
            </a:r>
            <a:r>
              <a:rPr lang="en-US" sz="2400" b="1" dirty="0">
                <a:solidFill>
                  <a:srgbClr val="EC3320"/>
                </a:solidFill>
              </a:rPr>
              <a:t>N</a:t>
            </a:r>
            <a:r>
              <a:rPr lang="ru-RU" sz="2400" b="1" dirty="0">
                <a:solidFill>
                  <a:srgbClr val="EC3320"/>
                </a:solidFill>
              </a:rPr>
              <a:t>,</a:t>
            </a:r>
            <a:r>
              <a:rPr lang="ru-RU" sz="2400" b="1" dirty="0"/>
              <a:t> </a:t>
            </a:r>
            <a:r>
              <a:rPr lang="ru-RU" sz="2000" dirty="0"/>
              <a:t>Юг –</a:t>
            </a:r>
            <a:r>
              <a:rPr lang="ru-RU" sz="2400" b="1" dirty="0"/>
              <a:t> </a:t>
            </a:r>
            <a:r>
              <a:rPr lang="en-US" sz="2400" b="1" dirty="0"/>
              <a:t>S</a:t>
            </a:r>
            <a:r>
              <a:rPr lang="ru-RU" sz="2400" b="1" dirty="0"/>
              <a:t>, </a:t>
            </a:r>
            <a:r>
              <a:rPr lang="ru-RU" sz="2000" dirty="0"/>
              <a:t>Запад –</a:t>
            </a:r>
            <a:r>
              <a:rPr lang="ru-RU" sz="2400" b="1" dirty="0"/>
              <a:t> </a:t>
            </a:r>
            <a:r>
              <a:rPr lang="en-US" sz="2400" b="1" dirty="0"/>
              <a:t>W</a:t>
            </a:r>
            <a:r>
              <a:rPr lang="ru-RU" sz="2400" b="1" dirty="0"/>
              <a:t>, </a:t>
            </a:r>
            <a:r>
              <a:rPr lang="ru-RU" sz="2000" dirty="0"/>
              <a:t>Восток -</a:t>
            </a:r>
            <a:r>
              <a:rPr lang="ru-RU" sz="2400" b="1" dirty="0"/>
              <a:t> </a:t>
            </a:r>
            <a:r>
              <a:rPr lang="en-US" sz="2400" b="1" dirty="0"/>
              <a:t> E</a:t>
            </a:r>
            <a:r>
              <a:rPr lang="ru-RU" sz="2400" b="1" dirty="0"/>
              <a:t>.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000" dirty="0"/>
              <a:t>Вблизи линий электропередачи и электрифицированных железных дорог, во время грозы показания компаса искажаются, и ориентироваться на местности приходится другими способами 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Чтобы проверить исправность компаса, положи его на ровную поверхность. Затем, поднося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к стрелке любой железный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предмет, выведи ее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из равновесия. Убрав этот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предмет, проследи, остановится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ли стрелка компаса на прежнем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месте. Если этого не произойдет—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использовать компас нельзя.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EC3320"/>
                </a:solidFill>
              </a:rPr>
              <a:t>Ориентирование по светилам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7931150" cy="2952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</a:t>
            </a:r>
            <a:r>
              <a:rPr lang="ru-RU" sz="2800">
                <a:solidFill>
                  <a:schemeClr val="bg1"/>
                </a:solidFill>
              </a:rPr>
              <a:t>Шаг за шагом люди познавали Землю — свой дом. Уже в далеком прошлом они пускались в дальние плавания через бурные моря и открывали неведомые земли. В этих путешествиях надежными путеводителями людям служили солнце, луна и звезды. По ним смелые мореходы вели свои корабли в нужном направлении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717</Words>
  <Application>Microsoft Office PowerPoint</Application>
  <PresentationFormat>Экран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AvantGarde Bk BT</vt:lpstr>
      <vt:lpstr>Symbol</vt:lpstr>
      <vt:lpstr>Verdana</vt:lpstr>
      <vt:lpstr>Оформление по умолчанию</vt:lpstr>
      <vt:lpstr>ОРИЕНТИРОВАНИЕ НА МЕСТНОСТИ </vt:lpstr>
      <vt:lpstr>Содержание</vt:lpstr>
      <vt:lpstr>Вводное слово</vt:lpstr>
      <vt:lpstr>Цель занятия </vt:lpstr>
      <vt:lpstr> Оборудование</vt:lpstr>
      <vt:lpstr>Отличие плана от карты</vt:lpstr>
      <vt:lpstr>Способы ориентирования</vt:lpstr>
      <vt:lpstr>Ориентирование по компасу</vt:lpstr>
      <vt:lpstr>Ориентирование по светилам</vt:lpstr>
      <vt:lpstr>Ориентирование по Солнцу</vt:lpstr>
      <vt:lpstr>Ориентирование по звездам </vt:lpstr>
      <vt:lpstr>Ориентирование по Луне</vt:lpstr>
      <vt:lpstr>Ориентирование по местным признакам </vt:lpstr>
      <vt:lpstr>Муравейники </vt:lpstr>
      <vt:lpstr>По растительному покрову</vt:lpstr>
      <vt:lpstr>Проверка усвоения материала</vt:lpstr>
      <vt:lpstr>Проверка усвоения материала</vt:lpstr>
      <vt:lpstr>Проверка усвоения материала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ОРИЕНТИРОВАНИЕ НА МЕСТНОСТИ</dc:title>
  <dc:creator>Customer</dc:creator>
  <cp:lastModifiedBy>User</cp:lastModifiedBy>
  <cp:revision>11</cp:revision>
  <dcterms:created xsi:type="dcterms:W3CDTF">2015-11-17T04:36:48Z</dcterms:created>
  <dcterms:modified xsi:type="dcterms:W3CDTF">2020-04-24T06:11:11Z</dcterms:modified>
</cp:coreProperties>
</file>