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4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58C20B-F886-4EC7-BBB0-B93769518F32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B7F62F-3E9E-488E-AEE8-FEB0CE1BF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60;&#1080;&#1083;&#1100;&#1084;2.wmv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60;&#1080;&#1083;&#1100;&#1084;.wm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4;&#1082;&#1072;&#1079;&#1072;&#1085;&#1080;&#1077;%20&#1087;&#1077;&#1088;&#1074;&#1086;&#1081;%20&#1087;&#1086;&#1084;&#1086;&#1097;&#1080;%20%20&#1057;&#1080;&#1083;&#1100;&#1085;&#1086;&#1077;%20&#1082;&#1088;&#1086;&#1074;&#1086;&#1090;&#1077;&#1095;&#1077;&#1085;&#1080;&#1077;.mp4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photocasew9sf8rfb512018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952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672414" cy="1084261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Первая помощь при кровотечениях.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71964" y="4071942"/>
            <a:ext cx="4772036" cy="121444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b="1" i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Выполнила: </a:t>
            </a:r>
            <a:r>
              <a:rPr lang="ru-RU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Федотова Наталья, учащаяся 8 класса МОУ «СОШ №6».</a:t>
            </a:r>
            <a:endParaRPr lang="ru-RU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b="1" i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Проверила: </a:t>
            </a:r>
            <a:r>
              <a:rPr lang="ru-RU" b="1" i="1" dirty="0" err="1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Карячкина</a:t>
            </a:r>
            <a:r>
              <a:rPr lang="ru-RU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Т.А</a:t>
            </a:r>
            <a:r>
              <a:rPr lang="ru-RU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., </a:t>
            </a:r>
            <a:r>
              <a:rPr lang="ru-RU" b="1" i="1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учитель биологии </a:t>
            </a:r>
            <a:r>
              <a:rPr lang="ru-RU" i="1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МОУ </a:t>
            </a:r>
            <a:r>
              <a:rPr lang="ru-RU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«СОШ №6»</a:t>
            </a:r>
            <a:endParaRPr lang="ru-RU" b="1" i="1" dirty="0">
              <a:solidFill>
                <a:srgbClr val="FFFF00"/>
              </a:solidFill>
              <a:effectLst>
                <a:glow rad="228600">
                  <a:schemeClr val="tx1"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1274880464_mede-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87475" cy="5357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7467600" cy="714372"/>
          </a:xfrm>
        </p:spPr>
        <p:txBody>
          <a:bodyPr/>
          <a:lstStyle/>
          <a:p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Венозное</a:t>
            </a: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кровотечение</a:t>
            </a: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3143248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214818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В отличии от </a:t>
            </a:r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артериального кровотечения, </a:t>
            </a: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венозное </a:t>
            </a:r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характеризуется </a:t>
            </a: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слабой пульсацией в такт биения сердца и </a:t>
            </a:r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тёмно - </a:t>
            </a: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красной кровью, иногда практически чёрной на вид</a:t>
            </a:r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</a:p>
          <a:p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Встречается при неглубоких порезах, порезах в области суставов.  Но может быть не менее безопасным, чем артериальное кровотечение, если произошел разрыв </a:t>
            </a: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крупных вен, </a:t>
            </a:r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такой </a:t>
            </a: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как </a:t>
            </a:r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бедренная</a:t>
            </a: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  <a:endParaRPr lang="ru-RU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54292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истратор\Desktop\ostanovka-krovotechen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4611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846158"/>
          </a:xfrm>
        </p:spPr>
        <p:txBody>
          <a:bodyPr>
            <a:normAutofit/>
          </a:bodyPr>
          <a:lstStyle/>
          <a:p>
            <a:pPr algn="ctr"/>
            <a:r>
              <a:rPr lang="ru-RU" sz="32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Помощь при венозном кровотечении</a:t>
            </a:r>
            <a:endParaRPr lang="ru-RU" sz="32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21455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Если просто идет кровь из вены, то такое кровотечение можно остановить при помощи давящей повязки.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786058"/>
            <a:ext cx="8786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Наложение давящей повязки.</a:t>
            </a:r>
            <a:endParaRPr lang="ru-RU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Непосредственно на кровоточащую рану накладывают стерильный бинт,</a:t>
            </a:r>
          </a:p>
          <a:p>
            <a:pPr eaLnBrk="0" hangingPunct="0"/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марлю или чистую ткань. Если используют нестерильный перевязочный материал, на ткань рекомендуется накапать немного настойки и йода, чтобы получилось пятно размером больше раны. </a:t>
            </a:r>
          </a:p>
          <a:p>
            <a:pPr eaLnBrk="0" hangingPunct="0"/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Поверх ткани накладывают плотный валик из бинта, ваты или чистого носового платка. Валик туго прибинтовывают и при необходимости продолжают надавливать на него рукой. Если это возможно, кровоточащую конечность следует поднять выше тела. </a:t>
            </a:r>
          </a:p>
          <a:p>
            <a:pPr eaLnBrk="0" hangingPunct="0"/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При правильном положении давящей повязки кровотечение прекращается и повязка не промокает.</a:t>
            </a:r>
          </a:p>
          <a:p>
            <a:pPr eaLnBrk="0" hangingPunct="0"/>
            <a:r>
              <a:rPr lang="ru-RU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в ране находится предмет, то его нельзя вытаскивать, так как при его вынимании начнется сильное кровотечение. Вынимать инородное тело может только специализированный врач – хирург.</a:t>
            </a:r>
            <a:endParaRPr lang="ru-RU" b="1" dirty="0">
              <a:effectLst>
                <a:glow rad="101600">
                  <a:schemeClr val="bg1">
                    <a:alpha val="60000"/>
                  </a:schemeClr>
                </a:glow>
              </a:effectLst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ed_balls_2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1000100" y="2786058"/>
            <a:ext cx="7215238" cy="1000132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defRPr/>
            </a:pPr>
            <a:r>
              <a:rPr lang="ru-RU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СПАСИБО ЗА ВНИМАНИЕ !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Администратор\Desktop\porez_palec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51210" cy="657227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Кровотечение.</a:t>
            </a:r>
            <a:endParaRPr lang="ru-RU" b="1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929067"/>
            <a:ext cx="9144000" cy="2928934"/>
          </a:xfrm>
        </p:spPr>
        <p:txBody>
          <a:bodyPr>
            <a:normAutofit/>
          </a:bodyPr>
          <a:lstStyle/>
          <a:p>
            <a:r>
              <a:rPr lang="ru-RU" b="1" dirty="0"/>
              <a:t>Кровотечения – </a:t>
            </a:r>
            <a:r>
              <a:rPr lang="ru-RU" dirty="0"/>
              <a:t>излитие крови из кровеносных сосудов при нарушении </a:t>
            </a:r>
            <a:r>
              <a:rPr lang="ru-RU" dirty="0" smtClean="0"/>
              <a:t>целостности </a:t>
            </a:r>
            <a:r>
              <a:rPr lang="ru-RU" dirty="0"/>
              <a:t>их стенки.</a:t>
            </a:r>
          </a:p>
          <a:p>
            <a:r>
              <a:rPr lang="ru-RU" dirty="0"/>
              <a:t>Опасность </a:t>
            </a:r>
            <a:r>
              <a:rPr lang="ru-RU" dirty="0" smtClean="0"/>
              <a:t>кровотечения </a:t>
            </a:r>
            <a:r>
              <a:rPr lang="ru-RU" dirty="0"/>
              <a:t>заключается в том, что оно может привести к значительной кровопотере. </a:t>
            </a:r>
            <a:endParaRPr lang="ru-RU" dirty="0" smtClean="0"/>
          </a:p>
          <a:p>
            <a:r>
              <a:rPr lang="ru-RU" dirty="0" smtClean="0"/>
              <a:t>Потеря 40 -50% крови приводит к смерти человека. Поэтому очень важно знать как остановить кровотечение.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Desktop\1326216302_gnoynye-rany-lechenie-narodnymi-sposoba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35227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Виды кровотечений.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4929190" y="3571876"/>
            <a:ext cx="3000396" cy="500066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Венозное кровотечение</a:t>
            </a:r>
            <a:endParaRPr lang="ru-RU" dirty="0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1000100" y="1357298"/>
            <a:ext cx="7143800" cy="1143008"/>
          </a:xfrm>
          <a:prstGeom prst="ellipse">
            <a:avLst/>
          </a:prstGeom>
          <a:gradFill rotWithShape="0">
            <a:gsLst>
              <a:gs pos="0">
                <a:srgbClr val="FF5050"/>
              </a:gs>
              <a:gs pos="100000">
                <a:srgbClr val="762525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FFFF99"/>
                </a:solidFill>
              </a:rPr>
              <a:t>Кровотечение</a:t>
            </a:r>
            <a:endParaRPr lang="ru-RU" sz="2400" b="1" dirty="0">
              <a:solidFill>
                <a:srgbClr val="FFFF99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642910" y="3571876"/>
            <a:ext cx="3071834" cy="571504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Капиллярное кровотечение</a:t>
            </a:r>
            <a:endParaRPr lang="ru-RU" dirty="0"/>
          </a:p>
        </p:txBody>
      </p:sp>
      <p:sp>
        <p:nvSpPr>
          <p:cNvPr id="19" name="AutoShape 37"/>
          <p:cNvSpPr>
            <a:spLocks noChangeArrowheads="1"/>
          </p:cNvSpPr>
          <p:nvPr/>
        </p:nvSpPr>
        <p:spPr bwMode="auto">
          <a:xfrm rot="5400000">
            <a:off x="3473489" y="3170188"/>
            <a:ext cx="1643076" cy="303311"/>
          </a:xfrm>
          <a:prstGeom prst="rightArrow">
            <a:avLst>
              <a:gd name="adj1" fmla="val 50000"/>
              <a:gd name="adj2" fmla="val 152281"/>
            </a:avLst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2714612" y="4143380"/>
            <a:ext cx="3143272" cy="64294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Артериальное кровотечение</a:t>
            </a:r>
            <a:endParaRPr lang="ru-RU" dirty="0"/>
          </a:p>
        </p:txBody>
      </p:sp>
      <p:sp>
        <p:nvSpPr>
          <p:cNvPr id="21" name="AutoShape 37"/>
          <p:cNvSpPr>
            <a:spLocks noChangeArrowheads="1"/>
          </p:cNvSpPr>
          <p:nvPr/>
        </p:nvSpPr>
        <p:spPr bwMode="auto">
          <a:xfrm rot="5400000">
            <a:off x="5866662" y="2848717"/>
            <a:ext cx="1143007" cy="303311"/>
          </a:xfrm>
          <a:prstGeom prst="rightArrow">
            <a:avLst>
              <a:gd name="adj1" fmla="val 50000"/>
              <a:gd name="adj2" fmla="val 152281"/>
            </a:avLst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37"/>
          <p:cNvSpPr>
            <a:spLocks noChangeArrowheads="1"/>
          </p:cNvSpPr>
          <p:nvPr/>
        </p:nvSpPr>
        <p:spPr bwMode="auto">
          <a:xfrm rot="5400000">
            <a:off x="1616101" y="2812999"/>
            <a:ext cx="1214447" cy="303311"/>
          </a:xfrm>
          <a:prstGeom prst="rightArrow">
            <a:avLst>
              <a:gd name="adj1" fmla="val 50000"/>
              <a:gd name="adj2" fmla="val 152281"/>
            </a:avLst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2181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Капиллярное кровотечение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4000480"/>
            <a:ext cx="9144000" cy="2857520"/>
          </a:xfrm>
        </p:spPr>
        <p:txBody>
          <a:bodyPr>
            <a:normAutofit lnSpcReduction="10000"/>
          </a:bodyPr>
          <a:lstStyle/>
          <a:p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Кровотечение поверхностное, кровь </a:t>
            </a:r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выглядит </a:t>
            </a: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как насыщенно красная жидкость. Кровь вытекает в небольшом </a:t>
            </a:r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объёме. </a:t>
            </a: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Так называемый симптом «кровавой росы», кровь появляется на поражённой поверхности медленно в виде небольших, медленно растущих </a:t>
            </a:r>
            <a:r>
              <a:rPr lang="ru-RU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капель. </a:t>
            </a: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Остановка кровотечения проводится с помощью тугого </a:t>
            </a:r>
            <a:r>
              <a:rPr lang="ru-RU" dirty="0" err="1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бинтования</a:t>
            </a:r>
            <a:r>
              <a:rPr lang="ru-RU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 При адекватной свертывающей способности крови проходит самостоятельно без медицинской помощи.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1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50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Первая помощь при капиллярном кровотечении.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500306"/>
            <a:ext cx="9144000" cy="3786214"/>
          </a:xfrm>
        </p:spPr>
        <p:txBody>
          <a:bodyPr>
            <a:noAutofit/>
          </a:bodyPr>
          <a:lstStyle/>
          <a:p>
            <a:r>
              <a:rPr lang="ru-RU" sz="16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hlinkClick r:id="rId3" action="ppaction://hlinkfile"/>
              </a:rPr>
              <a:t>Для остановки капиллярного кровотечения применяется способ наложения давящей </a:t>
            </a:r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hlinkClick r:id="rId3" action="ppaction://hlinkfile"/>
              </a:rPr>
              <a:t>повязки. </a:t>
            </a:r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Предварительно рану следует очистить от грязи, обмыть чистой водой, затем вокруг </a:t>
            </a:r>
            <a:r>
              <a:rPr lang="ru-RU" sz="16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раны смазать кожу </a:t>
            </a:r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настойкой</a:t>
            </a:r>
            <a:r>
              <a:rPr lang="ru-RU" sz="16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 йода, </a:t>
            </a:r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промыть рану 3</a:t>
            </a:r>
            <a:r>
              <a:rPr lang="ru-RU" sz="16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%-ной перекисью водорода. Затем рану закрыть несколькими слоями стерильных марлевых салфеток или бинта. При отсутствии таковых можно использовать подручные средства, например чистый носовой платок, чистую простыню, разорванную на широкие ленты и т.п. Далее на салфетки наложить туго свернутый комок ваты, а затем туго </a:t>
            </a:r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бинтовать. </a:t>
            </a:r>
            <a:r>
              <a:rPr lang="ru-RU" sz="16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При отсутствии ваты можно использовать скатанный стерильный бинт</a:t>
            </a:r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</a:p>
          <a:p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file"/>
              </a:rPr>
              <a:t>Если же кровь пошла из носа, то нужно: 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1. Удобно усадить больного, чтобы голова была выше туловища; </a:t>
            </a:r>
            <a:b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2.Голову больного слегка наклонить вперед, чтобы кровь не попадала в носоглотку и рот; </a:t>
            </a:r>
            <a:b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3.При носовом кровотечении нельзя сморкаться, т.к. это может усилить кровотечение! </a:t>
            </a:r>
            <a:b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4.Прижать крыло носа к перегородке. Перед этим можно ввести в носовые ходы ватные тампоны, сухие или смоченные 3% раствором перекиси водорода; </a:t>
            </a:r>
            <a:b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ru-RU" sz="1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5.Положить холод на затылок и переносицу (пузырь со льдом) на 20мин.</a:t>
            </a:r>
            <a:endParaRPr lang="ru-RU" sz="16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Администратор\Desktop\Autoskola_2819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Артериальное кровотечение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857628"/>
            <a:ext cx="8229600" cy="221457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повреждении артерии кровь имеет ярко-алый цвет 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фонтаном бьет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 раны. Артериальное кровотечение опасно для жизни, особенно если повреждена крупная артерия, так как раненый за короткий промежуток времени может потерять большое количество крови.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14744" y="142852"/>
            <a:ext cx="4214842" cy="307183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Если у человека началось артериальное кровотечение, то необходимо зажать сосуд выше места ранения в тех местах, где прощупывается пульс. </a:t>
            </a:r>
            <a:endParaRPr lang="ru-RU" sz="2400" dirty="0"/>
          </a:p>
        </p:txBody>
      </p:sp>
      <p:pic>
        <p:nvPicPr>
          <p:cNvPr id="4" name="Рисунок 3" descr="http://zdorovye.net/files/2010/05/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3428992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86116" y="4714884"/>
            <a:ext cx="2286000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1 - височная;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2 - затылочная;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3 - нижнечелюстная;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4 - правая общая сонная;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5 - левая общая сонная;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6 - подключичная;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7 - подмышечная;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8 - плечевая;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9 - лучевая;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10 - локтевая;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11 -</a:t>
            </a:r>
            <a:r>
              <a:rPr lang="ru-RU" sz="900" dirty="0" smtClean="0">
                <a:solidFill>
                  <a:srgbClr val="3E3E3E"/>
                </a:solidFill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бедренная;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12 - задняя большеберцовая;</a:t>
            </a:r>
            <a:b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sz="900" dirty="0" smtClean="0">
                <a:solidFill>
                  <a:srgbClr val="3E3E3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13 - артерия тыла стопы.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Администратор\Desktop\47-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3470" cy="6796353"/>
          </a:xfrm>
          <a:prstGeom prst="rect">
            <a:avLst/>
          </a:prstGeom>
          <a:noFill/>
        </p:spPr>
      </p:pic>
      <p:sp>
        <p:nvSpPr>
          <p:cNvPr id="12" name="Содержимое 10"/>
          <p:cNvSpPr>
            <a:spLocks noGrp="1"/>
          </p:cNvSpPr>
          <p:nvPr>
            <p:ph sz="quarter" idx="1"/>
          </p:nvPr>
        </p:nvSpPr>
        <p:spPr>
          <a:xfrm>
            <a:off x="4643438" y="857232"/>
            <a:ext cx="4257676" cy="5500726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Приемы остановки кровотечения в артериях способом максимального сгибания конечности.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Для временной остановки кровотечения на месте происшествия можно с успехом прибегнуть к максимальному сгибанию конечности в суставе с последующей фиксацией ее в таком положении. Этот метод эффективен, когда рана находится ниже суставов — локтевого, тазобедренного, коленного или в суставной ямке. В область сустава необходимо вложить тугой ватно-марлевый валик. Так, например, при кровотечении из предплечья и кисти нужно вложить в локтевую ямку ватно-марлевый валик, максимально согнуть руку в локтевом суставе и фиксировать предплечье к плечу в положении максимального сгибания. При повреждении бедренной артерии конечность максимально сгибают в тазобедренном и коленном суставах, бедро и голень прибинтовывают к туловищу. При кровотечении из голени и стопы в подколенную ямку необходимо вложить плотный валик, ногу фиксируют в положении максимального сгибания в коленном суставе.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1000108"/>
          </a:xfrm>
        </p:spPr>
        <p:txBody>
          <a:bodyPr/>
          <a:lstStyle/>
          <a:p>
            <a:r>
              <a:rPr lang="ru-RU" dirty="0" smtClean="0"/>
              <a:t>Наложение жгута (закрутки)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15074" y="1214422"/>
            <a:ext cx="29289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наложения жгута, рану обрабатывают и накладывают давящую повязку.</a:t>
            </a:r>
          </a:p>
          <a:p>
            <a:r>
              <a:rPr lang="ru-RU" dirty="0" smtClean="0"/>
              <a:t>Но после этого больного обязательно доставить к врачу. </a:t>
            </a:r>
            <a:r>
              <a:rPr lang="ru-RU" b="1" dirty="0"/>
              <a:t>Держать жгут летом </a:t>
            </a:r>
            <a:r>
              <a:rPr lang="ru-RU" b="1" dirty="0" smtClean="0"/>
              <a:t>можно до </a:t>
            </a:r>
            <a:r>
              <a:rPr lang="ru-RU" b="1" dirty="0"/>
              <a:t>2 </a:t>
            </a:r>
            <a:r>
              <a:rPr lang="ru-RU" b="1" dirty="0" smtClean="0"/>
              <a:t>часов. </a:t>
            </a:r>
            <a:r>
              <a:rPr lang="ru-RU" b="1" dirty="0"/>
              <a:t>Зимой </a:t>
            </a:r>
            <a:r>
              <a:rPr lang="ru-RU" b="1" dirty="0" smtClean="0"/>
              <a:t>– до  </a:t>
            </a:r>
            <a:r>
              <a:rPr lang="ru-RU" b="1" dirty="0"/>
              <a:t>1 </a:t>
            </a:r>
            <a:r>
              <a:rPr lang="ru-RU" b="1" dirty="0" smtClean="0"/>
              <a:t>часа.</a:t>
            </a:r>
            <a:r>
              <a:rPr lang="ru-RU" dirty="0" smtClean="0"/>
              <a:t> </a:t>
            </a:r>
            <a:r>
              <a:rPr lang="ru-RU" dirty="0"/>
              <a:t>Затем жгут ослабляют на 10 – 15 </a:t>
            </a:r>
            <a:r>
              <a:rPr lang="ru-RU" dirty="0" smtClean="0"/>
              <a:t>минут. Если жгут передержать, то может наступить омертвение тканей. Поэтому нужно не забыть под жгут положить записку со временем.</a:t>
            </a:r>
            <a:endParaRPr lang="ru-RU" dirty="0"/>
          </a:p>
        </p:txBody>
      </p:sp>
      <p:pic>
        <p:nvPicPr>
          <p:cNvPr id="3074" name="Picture 2" descr="C:\Users\Администратор\Desktop\image135786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214422"/>
            <a:ext cx="6207608" cy="5429288"/>
          </a:xfrm>
          <a:prstGeom prst="rect">
            <a:avLst/>
          </a:prstGeom>
          <a:noFill/>
        </p:spPr>
      </p:pic>
      <p:sp>
        <p:nvSpPr>
          <p:cNvPr id="5" name="Стрелка вправо с вырезом 4">
            <a:hlinkClick r:id="rId3" action="ppaction://hlinkfile"/>
          </p:cNvPr>
          <p:cNvSpPr/>
          <p:nvPr/>
        </p:nvSpPr>
        <p:spPr>
          <a:xfrm>
            <a:off x="7929586" y="6357958"/>
            <a:ext cx="357190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286</TotalTime>
  <Words>543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Первая помощь при кровотечениях.</vt:lpstr>
      <vt:lpstr>Кровотечение.</vt:lpstr>
      <vt:lpstr>Виды кровотечений.</vt:lpstr>
      <vt:lpstr>Капиллярное кровотечение</vt:lpstr>
      <vt:lpstr>Первая помощь при капиллярном кровотечении.</vt:lpstr>
      <vt:lpstr>Артериальное кровотечение</vt:lpstr>
      <vt:lpstr>Слайд 7</vt:lpstr>
      <vt:lpstr>Слайд 8</vt:lpstr>
      <vt:lpstr>Наложение жгута (закрутки)</vt:lpstr>
      <vt:lpstr>Венозное кровотечение.</vt:lpstr>
      <vt:lpstr>Помощь при венозном кровотечении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помощь при кровотечениях.</dc:title>
  <dc:creator>Пользователь Windows</dc:creator>
  <cp:lastModifiedBy>Пользователь</cp:lastModifiedBy>
  <cp:revision>35</cp:revision>
  <dcterms:created xsi:type="dcterms:W3CDTF">2012-11-22T16:36:26Z</dcterms:created>
  <dcterms:modified xsi:type="dcterms:W3CDTF">2013-01-18T18:38:00Z</dcterms:modified>
</cp:coreProperties>
</file>