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5305F-A582-4F8B-B318-AC70070AEB98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FA06-4658-4C2A-AE91-5A4DD02C7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757F-3043-473B-B31B-B3F442BB8EE6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236D-D8C4-4899-9EE9-CA1611513470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35EC-5E7C-4BA9-847B-62EB5D840B3C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53A-6CCB-46B1-9D92-2CD70BDCCBC3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944-C172-42FF-A67C-65CC076AF0FC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5D5F-0F34-4C7A-88D9-4AEB0F8542DC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809-945D-4DC8-A17C-024CF7DC6366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3A8-D058-48FD-AA36-4A75F247B120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9D34-3436-41A5-B889-A3E62B9ED4AA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B1A1-39D7-4F9D-BA04-505834E250E9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7FF5C8-E948-4AED-BEE7-F507BE2BBD1B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15742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Преподаватель </a:t>
            </a:r>
            <a:r>
              <a:rPr lang="ru-RU" b="1" dirty="0" smtClean="0">
                <a:solidFill>
                  <a:srgbClr val="0070C0"/>
                </a:solidFill>
              </a:rPr>
              <a:t>ОБЖ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Гузенко Юрий Вениаминович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928670"/>
            <a:ext cx="6143668" cy="20472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Первая помощь</a:t>
            </a:r>
            <a:br>
              <a:rPr lang="ru-RU" sz="2800" b="1" dirty="0" smtClean="0"/>
            </a:br>
            <a:r>
              <a:rPr lang="ru-RU" sz="2800" b="1" dirty="0" smtClean="0"/>
              <a:t>при попадании инородных тел в верхние дыхательные пути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357454" cy="271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НАИБОЛЕЕ ЧАСТЫЕ ОШИБКИ ПРИ ОКАЗАНИИ ПОМОЩИ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600200"/>
            <a:ext cx="2319366" cy="4495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ЗАПОМНИ! Не следует:</a:t>
            </a:r>
            <a:endParaRPr lang="ru-RU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Начинать экстренную помощь с потери времени на осмотр ротовой полости.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Пытаться извлечь инородное тело пальцем или пинцетом.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Как правило, под действием слюны роковой кусок колбасы или яблока настолько размягчается, что даже при осторожном извлечении какая-то его часть обязательно оторвется и, как в шланг пылесоса, устремится в гортань. Таким образом, ты потеряешь единственный шанс на спасение.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357298"/>
            <a:ext cx="2409718" cy="36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68"/>
            <a:ext cx="2518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ИЗВЛЕЧЕНИЕ ШАРООБРАЗНЫХ ПРЕДМЕТОВ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ЗАПОМНИ! Если ребенок подавился горошиной, то следует немедленно перевернуть малыша головой вниз и несколько раз постучать ладонью по спине на уровне лопаток.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ПЕРВОЕ, С ЧЕГО СЛЕДУЕТ НАЧАТЬ ОКАЗАНИЕ ПОМОЩИ: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Повернуть пострадавшего на живот.</a:t>
            </a:r>
          </a:p>
          <a:p>
            <a:r>
              <a:rPr lang="ru-RU" dirty="0" smtClean="0"/>
              <a:t> Перекинуть его через спинку кресла или собственное бедро.</a:t>
            </a:r>
          </a:p>
          <a:p>
            <a:r>
              <a:rPr lang="ru-RU" dirty="0" smtClean="0"/>
              <a:t>Несколько раз ударить раскрытой ладонью между лопатками.</a:t>
            </a:r>
          </a:p>
          <a:p>
            <a:r>
              <a:rPr lang="ru-RU" dirty="0" smtClean="0"/>
              <a:t>В этих действиях нет ничего сложного, и, как показывает практика, они достаточно эффективны.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Мои документы\Downloads\загруженное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86124"/>
            <a:ext cx="3429024" cy="26387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ЭКСТРЕННАЯ ПОМОЩЬ ПРИ ПОПАДАНИИ МОНЕТООБРАЗНЫХ ПРЕДМЕТОВ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                                  НЕДОПУСТИМО!</a:t>
            </a:r>
            <a:endParaRPr lang="ru-RU" sz="1400" dirty="0" smtClean="0"/>
          </a:p>
          <a:p>
            <a:r>
              <a:rPr lang="ru-RU" sz="1400" dirty="0" smtClean="0"/>
              <a:t>Наносить удары по спине кулаком или ребром ладони. </a:t>
            </a:r>
          </a:p>
          <a:p>
            <a:r>
              <a:rPr lang="ru-RU" sz="1400" dirty="0" smtClean="0"/>
              <a:t>     Существует несколько способов сотрясения грудной клетки. Самый распространенный из них — постукивание ладонью по спине.</a:t>
            </a:r>
          </a:p>
          <a:p>
            <a:r>
              <a:rPr lang="ru-RU" sz="1400" dirty="0" smtClean="0"/>
              <a:t>     Наиболее эффективны короткие, но частые удары по межлопаточной области.</a:t>
            </a:r>
          </a:p>
          <a:p>
            <a:endParaRPr lang="ru-RU" sz="1400" b="1" i="1" dirty="0" smtClean="0"/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endParaRPr lang="ru-RU" sz="1400" b="1" i="1" dirty="0" smtClean="0"/>
          </a:p>
          <a:p>
            <a:endParaRPr lang="ru-RU" sz="1100" b="1" i="1" dirty="0" smtClean="0"/>
          </a:p>
          <a:p>
            <a:pPr>
              <a:buNone/>
            </a:pPr>
            <a:endParaRPr lang="ru-RU" sz="1100" b="1" i="1" dirty="0" smtClean="0"/>
          </a:p>
          <a:p>
            <a:r>
              <a:rPr lang="ru-RU" sz="1400" b="1" i="1" dirty="0" smtClean="0"/>
              <a:t>ЗАПОМНИ! Удары по спине можно наносить только раскрытой ладонью.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ЗАПОМНИ! При попадании монеты ждать успеха от предыдущего способа не приходится: срабатывает эффект копилки.</a:t>
            </a:r>
            <a:endParaRPr lang="ru-RU" dirty="0" smtClean="0"/>
          </a:p>
          <a:p>
            <a:r>
              <a:rPr lang="ru-RU" dirty="0" smtClean="0"/>
              <a:t>     В этой ситуации нужно прибегнуть к методам, направленным на сотрясение грудной клетки.</a:t>
            </a:r>
          </a:p>
          <a:p>
            <a:r>
              <a:rPr lang="ru-RU" dirty="0" smtClean="0"/>
              <a:t>Необходимо заставить инородное тело изменить свое положение.</a:t>
            </a:r>
          </a:p>
          <a:p>
            <a:r>
              <a:rPr lang="ru-RU" dirty="0" smtClean="0"/>
              <a:t>     Тогда появится надежда, что в результате сильного сотрясения грудной клетки оно либо повернется вокруг своей оси, освободив проход воздуху, либо, перемещаясь вниз по трахее, в конце концов окажется в одном из бронхов.</a:t>
            </a:r>
          </a:p>
          <a:p>
            <a:r>
              <a:rPr lang="ru-RU" dirty="0" smtClean="0"/>
              <a:t>     В силу анатомических особенностей инородное тело чаще всего оказывается в правом бронхе.</a:t>
            </a:r>
          </a:p>
          <a:p>
            <a:r>
              <a:rPr lang="ru-RU" dirty="0" smtClean="0"/>
              <a:t>Конечно, это затруднит в дальнейшем его извлечение, но зато даст возможность человеку дышать хотя бы одним легким и, следовательно, — выжить.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3509" b="23509"/>
          <a:stretch>
            <a:fillRect/>
          </a:stretch>
        </p:blipFill>
        <p:spPr bwMode="auto">
          <a:xfrm>
            <a:off x="2143108" y="3714752"/>
            <a:ext cx="266689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1 </a:t>
            </a:r>
            <a:r>
              <a:rPr lang="ru-RU" b="1" dirty="0" smtClean="0"/>
              <a:t>СПОСОБ</a:t>
            </a:r>
            <a:br>
              <a:rPr lang="ru-RU" b="1" dirty="0" smtClean="0"/>
            </a:br>
            <a:r>
              <a:rPr lang="ru-RU" b="1" dirty="0" smtClean="0"/>
              <a:t> «АМЕРИКАНСКИХ ПОЛИЦЕЙСКИХ»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Встать сзади пострадавшего.</a:t>
            </a:r>
          </a:p>
          <a:p>
            <a:r>
              <a:rPr lang="ru-RU" dirty="0" smtClean="0"/>
              <a:t> Положить руки на его плечи.</a:t>
            </a:r>
          </a:p>
          <a:p>
            <a:r>
              <a:rPr lang="ru-RU" dirty="0" smtClean="0"/>
              <a:t> Отстранить его от себя и с силой ударить спиной о свою грудь.</a:t>
            </a:r>
          </a:p>
          <a:p>
            <a:r>
              <a:rPr lang="ru-RU" dirty="0" smtClean="0"/>
              <a:t> Повторить этот удар несколько раз.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2466667" cy="18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052" y="3571876"/>
            <a:ext cx="32292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2 </a:t>
            </a:r>
            <a:r>
              <a:rPr lang="ru-RU" b="1" dirty="0" smtClean="0"/>
              <a:t>СПОСОБ</a:t>
            </a:r>
            <a:br>
              <a:rPr lang="ru-RU" b="1" dirty="0" smtClean="0"/>
            </a:br>
            <a:r>
              <a:rPr lang="ru-RU" b="1" dirty="0" smtClean="0"/>
              <a:t> «АМЕРИКАНСКИХ ПОЛИЦЕЙСКИХ»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4500594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</a:t>
            </a:r>
            <a:r>
              <a:rPr lang="ru-RU" sz="7200" dirty="0" smtClean="0"/>
              <a:t>Для проведения второго варианта необходимо также встать сзади пострадавшего, но обхватить его руками так, чтобы кисти, сложенные в замок, оказались ниже его мечевидного отростка, а затем  резким  движением сильно надавить под диафрагму и ударить спиной о свою грудную клетку.</a:t>
            </a:r>
          </a:p>
          <a:p>
            <a:pPr>
              <a:buNone/>
            </a:pPr>
            <a:r>
              <a:rPr lang="ru-RU" sz="5500" dirty="0" smtClean="0"/>
              <a:t>    </a:t>
            </a:r>
          </a:p>
          <a:p>
            <a:pPr>
              <a:buNone/>
            </a:pPr>
            <a:r>
              <a:rPr lang="ru-RU" sz="4900" dirty="0" smtClean="0"/>
              <a:t>     </a:t>
            </a:r>
          </a:p>
          <a:p>
            <a:pPr>
              <a:buNone/>
            </a:pPr>
            <a:r>
              <a:rPr lang="ru-RU" sz="6400" dirty="0" smtClean="0"/>
              <a:t>       </a:t>
            </a:r>
            <a:r>
              <a:rPr lang="ru-RU" sz="7200" dirty="0" smtClean="0"/>
              <a:t> Это позволит не только сильно сотрясти, но и в результате резкого смещения диафрагмы выдавить остаток воздуха из легких и тем значительно увеличить вероятность смещения инородного тела. </a:t>
            </a:r>
          </a:p>
          <a:p>
            <a:pPr>
              <a:buNone/>
            </a:pPr>
            <a:r>
              <a:rPr lang="ru-RU" sz="7200" b="1" i="1" dirty="0" smtClean="0"/>
              <a:t>                                          </a:t>
            </a:r>
          </a:p>
          <a:p>
            <a:pPr>
              <a:buNone/>
            </a:pPr>
            <a:r>
              <a:rPr lang="ru-RU" sz="6400" b="1" i="1" dirty="0" smtClean="0"/>
              <a:t>                               </a:t>
            </a:r>
            <a:endParaRPr lang="ru-RU" sz="4900" b="1" i="1" dirty="0" smtClean="0"/>
          </a:p>
          <a:p>
            <a:pPr>
              <a:buNone/>
            </a:pPr>
            <a:r>
              <a:rPr lang="ru-RU" b="1" i="1" dirty="0" smtClean="0"/>
              <a:t>            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i="1" dirty="0" smtClean="0"/>
              <a:t>                          </a:t>
            </a:r>
            <a:r>
              <a:rPr lang="ru-RU" sz="7200" b="1" i="1" dirty="0" smtClean="0"/>
              <a:t>ЗАПОМНИ! </a:t>
            </a:r>
          </a:p>
          <a:p>
            <a:pPr>
              <a:buNone/>
            </a:pPr>
            <a:r>
              <a:rPr lang="ru-RU" sz="7200" b="1" i="1" dirty="0" smtClean="0"/>
              <a:t>       Удар в надчревную область может привести к потере сознания и внезапной остановке сердца, поэтому нельзя разжимать руки сразу после удара.</a:t>
            </a:r>
            <a:endParaRPr lang="ru-RU" sz="7200" dirty="0" smtClean="0"/>
          </a:p>
          <a:p>
            <a:pPr algn="ctr"/>
            <a:endParaRPr lang="ru-RU" sz="7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86124"/>
            <a:ext cx="2500330" cy="337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4071942"/>
            <a:ext cx="7315200" cy="2143140"/>
          </a:xfrm>
        </p:spPr>
        <p:txBody>
          <a:bodyPr/>
          <a:lstStyle/>
          <a:p>
            <a:pPr algn="ctr"/>
            <a:r>
              <a:rPr lang="ru-RU" b="1" dirty="0" smtClean="0"/>
              <a:t>НЕДОПУСТИМО!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Запрещено</a:t>
            </a:r>
            <a:r>
              <a:rPr lang="ru-RU" b="1" dirty="0" smtClean="0"/>
              <a:t> пытаться доставать инородное тело пальцами или пинцетом из пострадавшего, лежащего на спине.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161656" cy="457200"/>
          </a:xfrm>
        </p:spPr>
        <p:txBody>
          <a:bodyPr/>
          <a:lstStyle/>
          <a:p>
            <a:r>
              <a:rPr lang="ru-RU" dirty="0" smtClean="0"/>
              <a:t>Преподаватель-организатор ОБЖ </a:t>
            </a:r>
            <a:r>
              <a:rPr lang="ru-RU" dirty="0" smtClean="0"/>
              <a:t>Гузенко Ю.В.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617" b="1161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5643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ЧЕТЫРЕ ЗАПОВЕДИ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 ИЗБЕЖАТЬ ПОПАДАНИЯ ИНОРОДНЫХ ТЕЛ</a:t>
            </a:r>
            <a:br>
              <a:rPr lang="ru-RU" sz="2400" b="1" dirty="0" smtClean="0"/>
            </a:br>
            <a:r>
              <a:rPr lang="ru-RU" sz="2400" b="1" dirty="0" smtClean="0"/>
              <a:t> В ГОРТАНЬ И ТРАХЕЮ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Заповедь первая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ИЗБАВЬСЯ ОТ ДУРНОЙ ПРИВЫЧКИ ЖЕВАТЬ НА УЛИЦЕ ИЛИ В ТРАНСПОРТЕ.</a:t>
            </a:r>
            <a:br>
              <a:rPr lang="ru-RU" sz="1600" dirty="0" smtClean="0"/>
            </a:br>
            <a:r>
              <a:rPr lang="ru-RU" sz="1600" dirty="0" smtClean="0"/>
              <a:t>(Резкий сигнал автомобиля — и не в то горло может залететь не только стаканчик с мороженым.)</a:t>
            </a:r>
            <a:br>
              <a:rPr lang="ru-RU" sz="1600" dirty="0" smtClean="0"/>
            </a:br>
            <a:r>
              <a:rPr lang="ru-RU" sz="1600" b="1" i="1" dirty="0" smtClean="0"/>
              <a:t>Заповедь вторая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СМЕЯТЬСЯ ИЛИ РАЗГОВАРИВАТЬ С НАБИТЫМ РТОМ -НЕ СТОЛЬКО ПРЕНЕБРЕЧЬ ПРАВИЛАМИ ХОРОШЕГО ТОНА, СКОЛЬКО ЗАБЫТЬ О СОБСТВЕННОЙ БЕЗОПАСНОСТИ.</a:t>
            </a:r>
            <a:br>
              <a:rPr lang="ru-RU" sz="1600" dirty="0" smtClean="0"/>
            </a:br>
            <a:r>
              <a:rPr lang="ru-RU" sz="1600" dirty="0" smtClean="0"/>
              <a:t>(К тому же: рассмешить соседа по столу — это получить кусок торта с чаем себе в лицо.)</a:t>
            </a:r>
            <a:br>
              <a:rPr lang="ru-RU" sz="1600" dirty="0" smtClean="0"/>
            </a:br>
            <a:r>
              <a:rPr lang="ru-RU" sz="1600" b="1" i="1" dirty="0" smtClean="0"/>
              <a:t>Заповедь третья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СТОИТ ИСПОЛЬЗОВАТЬ РОТ В КАЧЕСТВЕ КАРМАНА, КОТОРЫЙ ВСЕГДА ПОД РУКОЙ.</a:t>
            </a:r>
            <a:br>
              <a:rPr lang="ru-RU" sz="1600" dirty="0" smtClean="0"/>
            </a:br>
            <a:r>
              <a:rPr lang="ru-RU" sz="1600" dirty="0" smtClean="0"/>
              <a:t>(Конечно, в него удобно что-либо быстро положить и зажать зубами, но вот... Экспонаты анатомических музеев уже давно никого не удивляют.)</a:t>
            </a:r>
            <a:br>
              <a:rPr lang="ru-RU" sz="1600" dirty="0" smtClean="0"/>
            </a:br>
            <a:r>
              <a:rPr lang="ru-RU" sz="1600" b="1" i="1" dirty="0" smtClean="0"/>
              <a:t>Заповедь четвертая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ЕСЛИ ТЫ УВИДЕЛ В РУКАХ У МАЛЫША ПРЕДМЕТ, КОТОРЫЙ ЛЕГКО ПОМЕЩАЕТСЯ У НЕГО ВО РТУ, ЛУЧШЕ ЗАБЕРИ.</a:t>
            </a:r>
            <a:br>
              <a:rPr lang="ru-RU" sz="1600" dirty="0" smtClean="0"/>
            </a:br>
            <a:r>
              <a:rPr lang="ru-RU" sz="1600" dirty="0" smtClean="0"/>
              <a:t>(Слезы ребенка в этом случае не будут стоить и одной слезинки безутешных родителей.)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 это касается детей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Трагедия может случиться где угодно: в столовой или на улице, в машине или самолете.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В дыхательном горле с одинаковым успехом могут оказаться жевательная резинка или конфета, таблетка или зажатая между зубами спичка...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57339"/>
            <a:ext cx="3929089" cy="2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43314"/>
            <a:ext cx="2593330" cy="22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29590" cy="11430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Запомни! Что у несмышленого малыша в руках,  то обязательно окажется у него во рту</a:t>
            </a:r>
            <a:br>
              <a:rPr lang="ru-RU" sz="2400" b="1" i="1" dirty="0" smtClean="0"/>
            </a:b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Широкие и плоские предметы относят к </a:t>
            </a:r>
            <a:r>
              <a:rPr lang="ru-RU" dirty="0" err="1" smtClean="0"/>
              <a:t>монетообразным</a:t>
            </a:r>
            <a:r>
              <a:rPr lang="ru-RU" dirty="0" smtClean="0"/>
              <a:t> телам. Это и сами монеты, и похожие на них пуговицы, а также любые плоские закругленные пластины.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769" y="2071678"/>
            <a:ext cx="429180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 Недопустимо использовать рот вместо кармана,</a:t>
            </a:r>
            <a:br>
              <a:rPr lang="ru-RU" sz="2200" b="1" dirty="0" smtClean="0"/>
            </a:br>
            <a:r>
              <a:rPr lang="ru-RU" sz="2200" b="1" dirty="0" smtClean="0"/>
              <a:t> который всегда под рукой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529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Предметы, имеющие шаровидную форму или форму горошины: </a:t>
            </a:r>
          </a:p>
          <a:p>
            <a:pPr>
              <a:buNone/>
            </a:pPr>
            <a:r>
              <a:rPr lang="ru-RU" sz="3100" dirty="0" smtClean="0"/>
              <a:t>    драже и монпансье, всевозможные дробинки и шарики, а также непрожеванные куски колбасы, огурцов, картофеля или яблок, как правило, не имеют острых углов и способны беспрепятственно перемещаться на большие расстояния.</a:t>
            </a:r>
            <a:endParaRPr lang="ru-RU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19" y="2071678"/>
            <a:ext cx="41964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/>
              <a:t>ЗАПОМНИ! Даже мелкий предмет с острыми краями, травмирующими слизистую оболочку дыхательных путей, может оказаться роковым.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Группа, на которую следует обратить особое внимание, включает инородные тела, по форме напоминающие коромысло. Чаще всего это куски шашлыка, связанные тонкой, но очень прочной </a:t>
            </a:r>
            <a:r>
              <a:rPr lang="ru-RU" dirty="0" err="1" smtClean="0"/>
              <a:t>фасциальной</a:t>
            </a:r>
            <a:r>
              <a:rPr lang="ru-RU" dirty="0" smtClean="0"/>
              <a:t> пленкой.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201" y="2143116"/>
            <a:ext cx="41847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СТАДИИ АСФИКСИИ (УДУШЕНИЯ)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После попадания инородного тела пострадавший начинает сильно кашлять и краснеет. На глазах выступают слезы, а приступ кашля вызывает рвоту.</a:t>
            </a:r>
          </a:p>
          <a:p>
            <a:r>
              <a:rPr lang="ru-RU" dirty="0" smtClean="0"/>
              <a:t>     Если человеку не удается освободиться от инородного тела, то в зависимости от степени закрытия просвета воздухоносного пути резкий кашель может сопровождаться </a:t>
            </a:r>
            <a:r>
              <a:rPr lang="ru-RU" dirty="0" err="1" smtClean="0"/>
              <a:t>стридорозным</a:t>
            </a:r>
            <a:r>
              <a:rPr lang="ru-RU" dirty="0" smtClean="0"/>
              <a:t> дыханием с характерным сипом на вдохе.</a:t>
            </a:r>
          </a:p>
          <a:p>
            <a:r>
              <a:rPr lang="ru-RU" dirty="0" smtClean="0"/>
              <a:t>     При этом инородное тело с каждым вдохом будет продвигаться все дальше и дальше, сильно раздражая слизистую оболочку гортани или трахеи.</a:t>
            </a:r>
          </a:p>
          <a:p>
            <a:r>
              <a:rPr lang="ru-RU" dirty="0" smtClean="0"/>
              <a:t>      Это быстро приводит к их отеку, обильному выделению и скоплению слизи. </a:t>
            </a:r>
          </a:p>
          <a:p>
            <a:r>
              <a:rPr lang="ru-RU" dirty="0" smtClean="0"/>
              <a:t>Наиболее опасны отек голосовых складок и спазм голосовой щели.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4"/>
            <a:ext cx="2552381" cy="17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357562"/>
            <a:ext cx="2162181" cy="247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Признаки синей асфиксии</a:t>
            </a:r>
            <a:endParaRPr lang="ru-RU" sz="4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Потеря сознания;</a:t>
            </a:r>
          </a:p>
          <a:p>
            <a:r>
              <a:rPr lang="ru-RU" dirty="0" smtClean="0"/>
              <a:t> Посинение губ, лица и шеи;</a:t>
            </a:r>
          </a:p>
          <a:p>
            <a:r>
              <a:rPr lang="ru-RU" dirty="0" smtClean="0"/>
              <a:t> Набухание сосудов шеи;</a:t>
            </a:r>
          </a:p>
          <a:p>
            <a:r>
              <a:rPr lang="ru-RU" dirty="0" smtClean="0"/>
              <a:t> Сип и западание над- и подключичных ямок на вдохе;</a:t>
            </a:r>
          </a:p>
          <a:p>
            <a:r>
              <a:rPr lang="ru-RU" dirty="0" smtClean="0"/>
              <a:t> Наличие пульса на сонной артерии.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11" y="2000240"/>
            <a:ext cx="402385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35718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700" b="1" i="1" dirty="0" smtClean="0"/>
              <a:t>ЗАПОМНИ! </a:t>
            </a:r>
            <a:br>
              <a:rPr lang="ru-RU" sz="2700" b="1" i="1" dirty="0" smtClean="0"/>
            </a:br>
            <a:r>
              <a:rPr lang="ru-RU" sz="2700" b="1" i="1" dirty="0" smtClean="0"/>
              <a:t>Оказывая помощь, рассчитывай только на свои силы.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3749675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Покраснение кожных покровов лица и шеи сменяется выраженным цианозом (посинением). Кашлевые движения становятся все реже и реже.</a:t>
            </a:r>
          </a:p>
          <a:p>
            <a:r>
              <a:rPr lang="ru-RU" dirty="0" smtClean="0"/>
              <a:t>     Появляются адинамия и апатия. Очень скоро пострадавший теряет сознание. </a:t>
            </a:r>
          </a:p>
          <a:p>
            <a:r>
              <a:rPr lang="ru-RU" dirty="0" smtClean="0"/>
              <a:t>     Через несколько минут эта стадия перейдет в </a:t>
            </a:r>
            <a:r>
              <a:rPr lang="ru-RU" b="1" cap="small" dirty="0" smtClean="0"/>
              <a:t>стадию бледной асфиксии.</a:t>
            </a:r>
            <a:endParaRPr lang="ru-RU" b="1" dirty="0" smtClean="0"/>
          </a:p>
          <a:p>
            <a:r>
              <a:rPr lang="ru-RU" dirty="0" smtClean="0"/>
              <a:t>     Кожные покровы приобретут бледно-серый цвет. Исчезнут реакция зрачков на свет и пульс на сонной артерии.</a:t>
            </a:r>
          </a:p>
          <a:p>
            <a:r>
              <a:rPr lang="ru-RU" dirty="0" smtClean="0"/>
              <a:t> Наступит клиническая смерть.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3424250" cy="30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ПРИЗНАКИ БЛЕДНОЙ АСФИКСИИ, КОГДА ПОСТРАДАВШИЙ НАХОДИТСЯ В СОСТОЯНИИ КЛИНИЧЕСКОЙ СМЕРТИ: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Бледная, с сероватым оттенком кожа лица и шеи.</a:t>
            </a:r>
          </a:p>
          <a:p>
            <a:r>
              <a:rPr lang="ru-RU" b="1" dirty="0" smtClean="0"/>
              <a:t>Широкие, не реагирующие на свет зрачки.</a:t>
            </a:r>
          </a:p>
          <a:p>
            <a:r>
              <a:rPr lang="ru-RU" b="1" dirty="0" smtClean="0"/>
              <a:t>Отсутствие пульса на сонной артерии.</a:t>
            </a:r>
          </a:p>
          <a:p>
            <a:r>
              <a:rPr lang="ru-RU" b="1" dirty="0" smtClean="0"/>
              <a:t>Запавшие над- и подключичные ямки. 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231" y="2071678"/>
            <a:ext cx="34332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160</TotalTime>
  <Words>848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Cambria</vt:lpstr>
      <vt:lpstr>Franklin Gothic Book</vt:lpstr>
      <vt:lpstr>Perpetua</vt:lpstr>
      <vt:lpstr>Wingdings</vt:lpstr>
      <vt:lpstr>Wingdings 2</vt:lpstr>
      <vt:lpstr>Справедливость</vt:lpstr>
      <vt:lpstr>   Первая помощь при попадании инородных тел в верхние дыхательные пути </vt:lpstr>
      <vt:lpstr>Особенно это касается детей</vt:lpstr>
      <vt:lpstr>          Запомни! Что у несмышленого малыша в руках,  то обязательно окажется у него во рту </vt:lpstr>
      <vt:lpstr>        Недопустимо использовать рот вместо кармана,  который всегда под рукой </vt:lpstr>
      <vt:lpstr>ЗАПОМНИ! Даже мелкий предмет с острыми краями, травмирующими слизистую оболочку дыхательных путей, может оказаться роковым. </vt:lpstr>
      <vt:lpstr>СТАДИИ АСФИКСИИ (УДУШЕНИЯ) </vt:lpstr>
      <vt:lpstr>Признаки синей асфиксии</vt:lpstr>
      <vt:lpstr>   ЗАПОМНИ!  Оказывая помощь, рассчитывай только на свои силы.   </vt:lpstr>
      <vt:lpstr>ПРИЗНАКИ БЛЕДНОЙ АСФИКСИИ, КОГДА ПОСТРАДАВШИЙ НАХОДИТСЯ В СОСТОЯНИИ КЛИНИЧЕСКОЙ СМЕРТИ: </vt:lpstr>
      <vt:lpstr>НАИБОЛЕЕ ЧАСТЫЕ ОШИБКИ ПРИ ОКАЗАНИИ ПОМОЩИ </vt:lpstr>
      <vt:lpstr>ИЗВЛЕЧЕНИЕ ШАРООБРАЗНЫХ ПРЕДМЕТОВ </vt:lpstr>
      <vt:lpstr>ЭКСТРЕННАЯ ПОМОЩЬ ПРИ ПОПАДАНИИ МОНЕТООБРАЗНЫХ ПРЕДМЕТОВ </vt:lpstr>
      <vt:lpstr>     1 СПОСОБ  «АМЕРИКАНСКИХ ПОЛИЦЕЙСКИХ»</vt:lpstr>
      <vt:lpstr>2 СПОСОБ  «АМЕРИКАНСКИХ ПОЛИЦЕЙСКИХ»</vt:lpstr>
      <vt:lpstr>НЕДОПУСТИМО!   Запрещено пытаться доставать инородное тело пальцами или пинцетом из пострадавшего, лежащего на спине.   </vt:lpstr>
      <vt:lpstr>ЧЕТЫРЕ ЗАПОВЕДИ КАК ИЗБЕЖАТЬ ПОПАДАНИЯ ИНОРОДНЫХ ТЕЛ  В ГОРТАНЬ И ТРАХЕЮ Заповедь первая ИЗБАВЬСЯ ОТ ДУРНОЙ ПРИВЫЧКИ ЖЕВАТЬ НА УЛИЦЕ ИЛИ В ТРАНСПОРТЕ. (Резкий сигнал автомобиля — и не в то горло может залететь не только стаканчик с мороженым.) Заповедь вторая СМЕЯТЬСЯ ИЛИ РАЗГОВАРИВАТЬ С НАБИТЫМ РТОМ -НЕ СТОЛЬКО ПРЕНЕБРЕЧЬ ПРАВИЛАМИ ХОРОШЕГО ТОНА, СКОЛЬКО ЗАБЫТЬ О СОБСТВЕННОЙ БЕЗОПАСНОСТИ. (К тому же: рассмешить соседа по столу — это получить кусок торта с чаем себе в лицо.) Заповедь третья НЕ СТОИТ ИСПОЛЬЗОВАТЬ РОТ В КАЧЕСТВЕ КАРМАНА, КОТОРЫЙ ВСЕГДА ПОД РУКОЙ. (Конечно, в него удобно что-либо быстро положить и зажать зубами, но вот... Экспонаты анатомических музеев уже давно никого не удивляют.) Заповедь четвертая ЕСЛИ ТЫ УВИДЕЛ В РУКАХ У МАЛЫША ПРЕДМЕТ, КОТОРЫЙ ЛЕГКО ПОМЕЩАЕТСЯ У НЕГО ВО РТУ, ЛУЧШЕ ЗАБЕРИ. (Слезы ребенка в этом случае не будут стоить и одной слезинки безутешных родителей.)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Первая помощь при  попадании инородных тел в верхние дыхательные пути </dc:title>
  <cp:lastModifiedBy>User</cp:lastModifiedBy>
  <cp:revision>34</cp:revision>
  <dcterms:modified xsi:type="dcterms:W3CDTF">2020-05-21T03:25:49Z</dcterms:modified>
</cp:coreProperties>
</file>